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Arial Bold" panose="020B0704020202020204" pitchFamily="34" charset="0"/>
      <p:regular r:id="rId13"/>
    </p:embeddedFont>
    <p:embeddedFont>
      <p:font typeface="Arial Bold Italics" panose="020B0704020202090204" pitchFamily="34" charset="0"/>
      <p:regular r:id="rId14"/>
    </p:embeddedFont>
    <p:embeddedFont>
      <p:font typeface="Calibri (MS)" panose="020F0502020204030204" pitchFamily="34" charset="0"/>
      <p:regular r:id="rId15"/>
    </p:embeddedFont>
    <p:embeddedFont>
      <p:font typeface="Calibri (MS) Bold" panose="020F0702030404030204" pitchFamily="34" charset="0"/>
      <p:regular r:id="rId16"/>
    </p:embeddedFont>
    <p:embeddedFont>
      <p:font typeface="Calibri (MS) Bold Italics" panose="020F07020304040A0204" pitchFamily="3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font" Target="fonts/font1.fntdata" /><Relationship Id="rId18" Type="http://schemas.openxmlformats.org/officeDocument/2006/relationships/presProps" Target="presProps.xml" /><Relationship Id="rId3" Type="http://schemas.openxmlformats.org/officeDocument/2006/relationships/slide" Target="slides/slide2.xml" /><Relationship Id="rId21" Type="http://schemas.openxmlformats.org/officeDocument/2006/relationships/tableStyles" Target="tableStyles.xml" /><Relationship Id="rId7" Type="http://schemas.openxmlformats.org/officeDocument/2006/relationships/slide" Target="slides/slide6.xml" /><Relationship Id="rId12" Type="http://schemas.openxmlformats.org/officeDocument/2006/relationships/notesMaster" Target="notesMasters/notesMaster1.xml" /><Relationship Id="rId17" Type="http://schemas.openxmlformats.org/officeDocument/2006/relationships/font" Target="fonts/font5.fntdata" /><Relationship Id="rId2" Type="http://schemas.openxmlformats.org/officeDocument/2006/relationships/slide" Target="slides/slide1.xml" /><Relationship Id="rId16" Type="http://schemas.openxmlformats.org/officeDocument/2006/relationships/font" Target="fonts/font4.fntdata" /><Relationship Id="rId20"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font" Target="fonts/font3.fntdata" /><Relationship Id="rId10" Type="http://schemas.openxmlformats.org/officeDocument/2006/relationships/slide" Target="slides/slide9.xml" /><Relationship Id="rId19" Type="http://schemas.openxmlformats.org/officeDocument/2006/relationships/viewProps" Target="view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font" Target="fonts/font2.fntdata"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24.10.2025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 /><Relationship Id="rId13" Type="http://schemas.openxmlformats.org/officeDocument/2006/relationships/image" Target="../media/image12.png" /><Relationship Id="rId3" Type="http://schemas.openxmlformats.org/officeDocument/2006/relationships/image" Target="../media/image2.png" /><Relationship Id="rId7" Type="http://schemas.openxmlformats.org/officeDocument/2006/relationships/image" Target="../media/image6.png" /><Relationship Id="rId12" Type="http://schemas.openxmlformats.org/officeDocument/2006/relationships/image" Target="../media/image11.svg" /><Relationship Id="rId2" Type="http://schemas.openxmlformats.org/officeDocument/2006/relationships/image" Target="../media/image1.png" /><Relationship Id="rId16" Type="http://schemas.openxmlformats.org/officeDocument/2006/relationships/image" Target="../media/image15.png" /><Relationship Id="rId1" Type="http://schemas.openxmlformats.org/officeDocument/2006/relationships/slideLayout" Target="../slideLayouts/slideLayout7.xml" /><Relationship Id="rId6" Type="http://schemas.openxmlformats.org/officeDocument/2006/relationships/image" Target="../media/image5.svg" /><Relationship Id="rId11" Type="http://schemas.openxmlformats.org/officeDocument/2006/relationships/image" Target="../media/image10.png" /><Relationship Id="rId5" Type="http://schemas.openxmlformats.org/officeDocument/2006/relationships/image" Target="../media/image4.png" /><Relationship Id="rId15" Type="http://schemas.openxmlformats.org/officeDocument/2006/relationships/image" Target="../media/image14.jpeg" /><Relationship Id="rId10" Type="http://schemas.openxmlformats.org/officeDocument/2006/relationships/image" Target="../media/image9.svg" /><Relationship Id="rId4" Type="http://schemas.openxmlformats.org/officeDocument/2006/relationships/image" Target="../media/image3.svg" /><Relationship Id="rId9" Type="http://schemas.openxmlformats.org/officeDocument/2006/relationships/image" Target="../media/image8.png" /><Relationship Id="rId14" Type="http://schemas.openxmlformats.org/officeDocument/2006/relationships/image" Target="../media/image13.pn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8" Type="http://schemas.openxmlformats.org/officeDocument/2006/relationships/image" Target="../media/image2.png" /><Relationship Id="rId13" Type="http://schemas.openxmlformats.org/officeDocument/2006/relationships/image" Target="../media/image5.svg" /><Relationship Id="rId18" Type="http://schemas.openxmlformats.org/officeDocument/2006/relationships/image" Target="../media/image8.png" /><Relationship Id="rId3" Type="http://schemas.openxmlformats.org/officeDocument/2006/relationships/image" Target="../media/image1.png" /><Relationship Id="rId21" Type="http://schemas.openxmlformats.org/officeDocument/2006/relationships/image" Target="../media/image25.svg" /><Relationship Id="rId7" Type="http://schemas.openxmlformats.org/officeDocument/2006/relationships/image" Target="../media/image19.svg" /><Relationship Id="rId12" Type="http://schemas.openxmlformats.org/officeDocument/2006/relationships/image" Target="../media/image4.png" /><Relationship Id="rId17" Type="http://schemas.openxmlformats.org/officeDocument/2006/relationships/image" Target="../media/image7.svg" /><Relationship Id="rId2" Type="http://schemas.openxmlformats.org/officeDocument/2006/relationships/notesSlide" Target="../notesSlides/notesSlide1.xml" /><Relationship Id="rId16" Type="http://schemas.openxmlformats.org/officeDocument/2006/relationships/image" Target="../media/image6.png" /><Relationship Id="rId20" Type="http://schemas.openxmlformats.org/officeDocument/2006/relationships/image" Target="../media/image24.png" /><Relationship Id="rId1" Type="http://schemas.openxmlformats.org/officeDocument/2006/relationships/slideLayout" Target="../slideLayouts/slideLayout7.xml" /><Relationship Id="rId6" Type="http://schemas.openxmlformats.org/officeDocument/2006/relationships/image" Target="../media/image18.png" /><Relationship Id="rId11" Type="http://schemas.openxmlformats.org/officeDocument/2006/relationships/image" Target="../media/image21.svg" /><Relationship Id="rId5" Type="http://schemas.openxmlformats.org/officeDocument/2006/relationships/image" Target="../media/image17.svg" /><Relationship Id="rId15" Type="http://schemas.openxmlformats.org/officeDocument/2006/relationships/image" Target="../media/image23.svg" /><Relationship Id="rId10" Type="http://schemas.openxmlformats.org/officeDocument/2006/relationships/image" Target="../media/image20.png" /><Relationship Id="rId19" Type="http://schemas.openxmlformats.org/officeDocument/2006/relationships/image" Target="../media/image9.svg" /><Relationship Id="rId4" Type="http://schemas.openxmlformats.org/officeDocument/2006/relationships/image" Target="../media/image16.png" /><Relationship Id="rId9" Type="http://schemas.openxmlformats.org/officeDocument/2006/relationships/image" Target="../media/image3.svg" /><Relationship Id="rId14" Type="http://schemas.openxmlformats.org/officeDocument/2006/relationships/image" Target="../media/image22.png" /></Relationships>
</file>

<file path=ppt/slides/_rels/slide3.xml.rels><?xml version="1.0" encoding="UTF-8" standalone="yes"?>
<Relationships xmlns="http://schemas.openxmlformats.org/package/2006/relationships"><Relationship Id="rId8" Type="http://schemas.openxmlformats.org/officeDocument/2006/relationships/image" Target="../media/image2.png" /><Relationship Id="rId13" Type="http://schemas.openxmlformats.org/officeDocument/2006/relationships/image" Target="../media/image5.svg" /><Relationship Id="rId18" Type="http://schemas.openxmlformats.org/officeDocument/2006/relationships/image" Target="../media/image8.png" /><Relationship Id="rId3" Type="http://schemas.openxmlformats.org/officeDocument/2006/relationships/image" Target="../media/image1.png" /><Relationship Id="rId21" Type="http://schemas.openxmlformats.org/officeDocument/2006/relationships/image" Target="../media/image25.svg" /><Relationship Id="rId7" Type="http://schemas.openxmlformats.org/officeDocument/2006/relationships/image" Target="../media/image19.svg" /><Relationship Id="rId12" Type="http://schemas.openxmlformats.org/officeDocument/2006/relationships/image" Target="../media/image4.png" /><Relationship Id="rId17" Type="http://schemas.openxmlformats.org/officeDocument/2006/relationships/image" Target="../media/image7.svg" /><Relationship Id="rId2" Type="http://schemas.openxmlformats.org/officeDocument/2006/relationships/notesSlide" Target="../notesSlides/notesSlide2.xml" /><Relationship Id="rId16" Type="http://schemas.openxmlformats.org/officeDocument/2006/relationships/image" Target="../media/image6.png" /><Relationship Id="rId20" Type="http://schemas.openxmlformats.org/officeDocument/2006/relationships/image" Target="../media/image24.png" /><Relationship Id="rId1" Type="http://schemas.openxmlformats.org/officeDocument/2006/relationships/slideLayout" Target="../slideLayouts/slideLayout7.xml" /><Relationship Id="rId6" Type="http://schemas.openxmlformats.org/officeDocument/2006/relationships/image" Target="../media/image18.png" /><Relationship Id="rId11" Type="http://schemas.openxmlformats.org/officeDocument/2006/relationships/image" Target="../media/image21.svg" /><Relationship Id="rId5" Type="http://schemas.openxmlformats.org/officeDocument/2006/relationships/image" Target="../media/image17.svg" /><Relationship Id="rId15" Type="http://schemas.openxmlformats.org/officeDocument/2006/relationships/image" Target="../media/image23.svg" /><Relationship Id="rId10" Type="http://schemas.openxmlformats.org/officeDocument/2006/relationships/image" Target="../media/image20.png" /><Relationship Id="rId19" Type="http://schemas.openxmlformats.org/officeDocument/2006/relationships/image" Target="../media/image9.svg" /><Relationship Id="rId4" Type="http://schemas.openxmlformats.org/officeDocument/2006/relationships/image" Target="../media/image16.png" /><Relationship Id="rId9" Type="http://schemas.openxmlformats.org/officeDocument/2006/relationships/image" Target="../media/image3.svg" /><Relationship Id="rId14" Type="http://schemas.openxmlformats.org/officeDocument/2006/relationships/image" Target="../media/image22.png" /></Relationships>
</file>

<file path=ppt/slides/_rels/slide4.xml.rels><?xml version="1.0" encoding="UTF-8" standalone="yes"?>
<Relationships xmlns="http://schemas.openxmlformats.org/package/2006/relationships"><Relationship Id="rId8" Type="http://schemas.openxmlformats.org/officeDocument/2006/relationships/image" Target="../media/image2.png" /><Relationship Id="rId13" Type="http://schemas.openxmlformats.org/officeDocument/2006/relationships/image" Target="../media/image5.svg" /><Relationship Id="rId18" Type="http://schemas.openxmlformats.org/officeDocument/2006/relationships/image" Target="../media/image8.png" /><Relationship Id="rId3" Type="http://schemas.openxmlformats.org/officeDocument/2006/relationships/image" Target="../media/image1.png" /><Relationship Id="rId21" Type="http://schemas.openxmlformats.org/officeDocument/2006/relationships/image" Target="../media/image25.svg" /><Relationship Id="rId7" Type="http://schemas.openxmlformats.org/officeDocument/2006/relationships/image" Target="../media/image19.svg" /><Relationship Id="rId12" Type="http://schemas.openxmlformats.org/officeDocument/2006/relationships/image" Target="../media/image4.png" /><Relationship Id="rId17" Type="http://schemas.openxmlformats.org/officeDocument/2006/relationships/image" Target="../media/image7.svg" /><Relationship Id="rId2" Type="http://schemas.openxmlformats.org/officeDocument/2006/relationships/notesSlide" Target="../notesSlides/notesSlide3.xml" /><Relationship Id="rId16" Type="http://schemas.openxmlformats.org/officeDocument/2006/relationships/image" Target="../media/image6.png" /><Relationship Id="rId20" Type="http://schemas.openxmlformats.org/officeDocument/2006/relationships/image" Target="../media/image24.png" /><Relationship Id="rId1" Type="http://schemas.openxmlformats.org/officeDocument/2006/relationships/slideLayout" Target="../slideLayouts/slideLayout7.xml" /><Relationship Id="rId6" Type="http://schemas.openxmlformats.org/officeDocument/2006/relationships/image" Target="../media/image18.png" /><Relationship Id="rId11" Type="http://schemas.openxmlformats.org/officeDocument/2006/relationships/image" Target="../media/image21.svg" /><Relationship Id="rId5" Type="http://schemas.openxmlformats.org/officeDocument/2006/relationships/image" Target="../media/image17.svg" /><Relationship Id="rId15" Type="http://schemas.openxmlformats.org/officeDocument/2006/relationships/image" Target="../media/image23.svg" /><Relationship Id="rId10" Type="http://schemas.openxmlformats.org/officeDocument/2006/relationships/image" Target="../media/image20.png" /><Relationship Id="rId19" Type="http://schemas.openxmlformats.org/officeDocument/2006/relationships/image" Target="../media/image9.svg" /><Relationship Id="rId4" Type="http://schemas.openxmlformats.org/officeDocument/2006/relationships/image" Target="../media/image16.png" /><Relationship Id="rId9" Type="http://schemas.openxmlformats.org/officeDocument/2006/relationships/image" Target="../media/image3.svg" /><Relationship Id="rId14" Type="http://schemas.openxmlformats.org/officeDocument/2006/relationships/image" Target="../media/image22.png" /></Relationships>
</file>

<file path=ppt/slides/_rels/slide5.xml.rels><?xml version="1.0" encoding="UTF-8" standalone="yes"?>
<Relationships xmlns="http://schemas.openxmlformats.org/package/2006/relationships"><Relationship Id="rId8" Type="http://schemas.openxmlformats.org/officeDocument/2006/relationships/image" Target="../media/image20.png" /><Relationship Id="rId13" Type="http://schemas.openxmlformats.org/officeDocument/2006/relationships/image" Target="../media/image23.svg" /><Relationship Id="rId18" Type="http://schemas.openxmlformats.org/officeDocument/2006/relationships/image" Target="../media/image24.png" /><Relationship Id="rId3" Type="http://schemas.openxmlformats.org/officeDocument/2006/relationships/image" Target="../media/image1.png" /><Relationship Id="rId7" Type="http://schemas.openxmlformats.org/officeDocument/2006/relationships/image" Target="../media/image19.svg" /><Relationship Id="rId12" Type="http://schemas.openxmlformats.org/officeDocument/2006/relationships/image" Target="../media/image22.png" /><Relationship Id="rId17" Type="http://schemas.openxmlformats.org/officeDocument/2006/relationships/image" Target="../media/image9.svg" /><Relationship Id="rId2" Type="http://schemas.openxmlformats.org/officeDocument/2006/relationships/notesSlide" Target="../notesSlides/notesSlide4.xml" /><Relationship Id="rId16" Type="http://schemas.openxmlformats.org/officeDocument/2006/relationships/image" Target="../media/image8.png" /><Relationship Id="rId1" Type="http://schemas.openxmlformats.org/officeDocument/2006/relationships/slideLayout" Target="../slideLayouts/slideLayout7.xml" /><Relationship Id="rId6" Type="http://schemas.openxmlformats.org/officeDocument/2006/relationships/image" Target="../media/image18.png" /><Relationship Id="rId11" Type="http://schemas.openxmlformats.org/officeDocument/2006/relationships/image" Target="../media/image5.svg" /><Relationship Id="rId5" Type="http://schemas.openxmlformats.org/officeDocument/2006/relationships/image" Target="../media/image17.svg" /><Relationship Id="rId15" Type="http://schemas.openxmlformats.org/officeDocument/2006/relationships/image" Target="../media/image7.svg" /><Relationship Id="rId10" Type="http://schemas.openxmlformats.org/officeDocument/2006/relationships/image" Target="../media/image4.png" /><Relationship Id="rId19" Type="http://schemas.openxmlformats.org/officeDocument/2006/relationships/image" Target="../media/image25.svg" /><Relationship Id="rId4" Type="http://schemas.openxmlformats.org/officeDocument/2006/relationships/image" Target="../media/image16.png" /><Relationship Id="rId9" Type="http://schemas.openxmlformats.org/officeDocument/2006/relationships/image" Target="../media/image21.svg" /><Relationship Id="rId14" Type="http://schemas.openxmlformats.org/officeDocument/2006/relationships/image" Target="../media/image6.png" /></Relationships>
</file>

<file path=ppt/slides/_rels/slide6.xml.rels><?xml version="1.0" encoding="UTF-8" standalone="yes"?>
<Relationships xmlns="http://schemas.openxmlformats.org/package/2006/relationships"><Relationship Id="rId8" Type="http://schemas.openxmlformats.org/officeDocument/2006/relationships/image" Target="../media/image2.png" /><Relationship Id="rId13" Type="http://schemas.openxmlformats.org/officeDocument/2006/relationships/image" Target="../media/image5.svg" /><Relationship Id="rId18" Type="http://schemas.openxmlformats.org/officeDocument/2006/relationships/image" Target="../media/image8.png" /><Relationship Id="rId3" Type="http://schemas.openxmlformats.org/officeDocument/2006/relationships/image" Target="../media/image1.png" /><Relationship Id="rId21" Type="http://schemas.openxmlformats.org/officeDocument/2006/relationships/image" Target="../media/image25.svg" /><Relationship Id="rId7" Type="http://schemas.openxmlformats.org/officeDocument/2006/relationships/image" Target="../media/image19.svg" /><Relationship Id="rId12" Type="http://schemas.openxmlformats.org/officeDocument/2006/relationships/image" Target="../media/image4.png" /><Relationship Id="rId17" Type="http://schemas.openxmlformats.org/officeDocument/2006/relationships/image" Target="../media/image7.svg" /><Relationship Id="rId2" Type="http://schemas.openxmlformats.org/officeDocument/2006/relationships/notesSlide" Target="../notesSlides/notesSlide5.xml" /><Relationship Id="rId16" Type="http://schemas.openxmlformats.org/officeDocument/2006/relationships/image" Target="../media/image6.png" /><Relationship Id="rId20" Type="http://schemas.openxmlformats.org/officeDocument/2006/relationships/image" Target="../media/image24.png" /><Relationship Id="rId1" Type="http://schemas.openxmlformats.org/officeDocument/2006/relationships/slideLayout" Target="../slideLayouts/slideLayout7.xml" /><Relationship Id="rId6" Type="http://schemas.openxmlformats.org/officeDocument/2006/relationships/image" Target="../media/image18.png" /><Relationship Id="rId11" Type="http://schemas.openxmlformats.org/officeDocument/2006/relationships/image" Target="../media/image21.svg" /><Relationship Id="rId5" Type="http://schemas.openxmlformats.org/officeDocument/2006/relationships/image" Target="../media/image17.svg" /><Relationship Id="rId15" Type="http://schemas.openxmlformats.org/officeDocument/2006/relationships/image" Target="../media/image23.svg" /><Relationship Id="rId10" Type="http://schemas.openxmlformats.org/officeDocument/2006/relationships/image" Target="../media/image20.png" /><Relationship Id="rId19" Type="http://schemas.openxmlformats.org/officeDocument/2006/relationships/image" Target="../media/image9.svg" /><Relationship Id="rId4" Type="http://schemas.openxmlformats.org/officeDocument/2006/relationships/image" Target="../media/image16.png" /><Relationship Id="rId9" Type="http://schemas.openxmlformats.org/officeDocument/2006/relationships/image" Target="../media/image3.svg" /><Relationship Id="rId14" Type="http://schemas.openxmlformats.org/officeDocument/2006/relationships/image" Target="../media/image22.png" /></Relationships>
</file>

<file path=ppt/slides/_rels/slide7.xml.rels><?xml version="1.0" encoding="UTF-8" standalone="yes"?>
<Relationships xmlns="http://schemas.openxmlformats.org/package/2006/relationships"><Relationship Id="rId8" Type="http://schemas.openxmlformats.org/officeDocument/2006/relationships/image" Target="../media/image2.png" /><Relationship Id="rId13" Type="http://schemas.openxmlformats.org/officeDocument/2006/relationships/image" Target="../media/image5.svg" /><Relationship Id="rId18" Type="http://schemas.openxmlformats.org/officeDocument/2006/relationships/image" Target="../media/image8.png" /><Relationship Id="rId3" Type="http://schemas.openxmlformats.org/officeDocument/2006/relationships/image" Target="../media/image1.png" /><Relationship Id="rId21" Type="http://schemas.openxmlformats.org/officeDocument/2006/relationships/image" Target="../media/image25.svg" /><Relationship Id="rId7" Type="http://schemas.openxmlformats.org/officeDocument/2006/relationships/image" Target="../media/image19.svg" /><Relationship Id="rId12" Type="http://schemas.openxmlformats.org/officeDocument/2006/relationships/image" Target="../media/image4.png" /><Relationship Id="rId17" Type="http://schemas.openxmlformats.org/officeDocument/2006/relationships/image" Target="../media/image7.svg" /><Relationship Id="rId2" Type="http://schemas.openxmlformats.org/officeDocument/2006/relationships/notesSlide" Target="../notesSlides/notesSlide6.xml" /><Relationship Id="rId16" Type="http://schemas.openxmlformats.org/officeDocument/2006/relationships/image" Target="../media/image6.png" /><Relationship Id="rId20" Type="http://schemas.openxmlformats.org/officeDocument/2006/relationships/image" Target="../media/image24.png" /><Relationship Id="rId1" Type="http://schemas.openxmlformats.org/officeDocument/2006/relationships/slideLayout" Target="../slideLayouts/slideLayout7.xml" /><Relationship Id="rId6" Type="http://schemas.openxmlformats.org/officeDocument/2006/relationships/image" Target="../media/image18.png" /><Relationship Id="rId11" Type="http://schemas.openxmlformats.org/officeDocument/2006/relationships/image" Target="../media/image21.svg" /><Relationship Id="rId5" Type="http://schemas.openxmlformats.org/officeDocument/2006/relationships/image" Target="../media/image17.svg" /><Relationship Id="rId15" Type="http://schemas.openxmlformats.org/officeDocument/2006/relationships/image" Target="../media/image23.svg" /><Relationship Id="rId10" Type="http://schemas.openxmlformats.org/officeDocument/2006/relationships/image" Target="../media/image20.png" /><Relationship Id="rId19" Type="http://schemas.openxmlformats.org/officeDocument/2006/relationships/image" Target="../media/image9.svg" /><Relationship Id="rId4" Type="http://schemas.openxmlformats.org/officeDocument/2006/relationships/image" Target="../media/image16.png" /><Relationship Id="rId9" Type="http://schemas.openxmlformats.org/officeDocument/2006/relationships/image" Target="../media/image3.svg" /><Relationship Id="rId14" Type="http://schemas.openxmlformats.org/officeDocument/2006/relationships/image" Target="../media/image22.png" /></Relationships>
</file>

<file path=ppt/slides/_rels/slide8.xml.rels><?xml version="1.0" encoding="UTF-8" standalone="yes"?>
<Relationships xmlns="http://schemas.openxmlformats.org/package/2006/relationships"><Relationship Id="rId8" Type="http://schemas.openxmlformats.org/officeDocument/2006/relationships/image" Target="../media/image2.png" /><Relationship Id="rId13" Type="http://schemas.openxmlformats.org/officeDocument/2006/relationships/image" Target="../media/image5.svg" /><Relationship Id="rId18" Type="http://schemas.openxmlformats.org/officeDocument/2006/relationships/image" Target="../media/image8.png" /><Relationship Id="rId3" Type="http://schemas.openxmlformats.org/officeDocument/2006/relationships/image" Target="../media/image1.png" /><Relationship Id="rId21" Type="http://schemas.openxmlformats.org/officeDocument/2006/relationships/image" Target="../media/image25.svg" /><Relationship Id="rId7" Type="http://schemas.openxmlformats.org/officeDocument/2006/relationships/image" Target="../media/image19.svg" /><Relationship Id="rId12" Type="http://schemas.openxmlformats.org/officeDocument/2006/relationships/image" Target="../media/image4.png" /><Relationship Id="rId17" Type="http://schemas.openxmlformats.org/officeDocument/2006/relationships/image" Target="../media/image7.svg" /><Relationship Id="rId2" Type="http://schemas.openxmlformats.org/officeDocument/2006/relationships/notesSlide" Target="../notesSlides/notesSlide7.xml" /><Relationship Id="rId16" Type="http://schemas.openxmlformats.org/officeDocument/2006/relationships/image" Target="../media/image6.png" /><Relationship Id="rId20" Type="http://schemas.openxmlformats.org/officeDocument/2006/relationships/image" Target="../media/image24.png" /><Relationship Id="rId1" Type="http://schemas.openxmlformats.org/officeDocument/2006/relationships/slideLayout" Target="../slideLayouts/slideLayout7.xml" /><Relationship Id="rId6" Type="http://schemas.openxmlformats.org/officeDocument/2006/relationships/image" Target="../media/image18.png" /><Relationship Id="rId11" Type="http://schemas.openxmlformats.org/officeDocument/2006/relationships/image" Target="../media/image21.svg" /><Relationship Id="rId5" Type="http://schemas.openxmlformats.org/officeDocument/2006/relationships/image" Target="../media/image17.svg" /><Relationship Id="rId15" Type="http://schemas.openxmlformats.org/officeDocument/2006/relationships/image" Target="../media/image23.svg" /><Relationship Id="rId10" Type="http://schemas.openxmlformats.org/officeDocument/2006/relationships/image" Target="../media/image20.png" /><Relationship Id="rId19" Type="http://schemas.openxmlformats.org/officeDocument/2006/relationships/image" Target="../media/image9.svg" /><Relationship Id="rId4" Type="http://schemas.openxmlformats.org/officeDocument/2006/relationships/image" Target="../media/image16.png" /><Relationship Id="rId9" Type="http://schemas.openxmlformats.org/officeDocument/2006/relationships/image" Target="../media/image3.svg" /><Relationship Id="rId14" Type="http://schemas.openxmlformats.org/officeDocument/2006/relationships/image" Target="../media/image22.png" /></Relationships>
</file>

<file path=ppt/slides/_rels/slide9.xml.rels><?xml version="1.0" encoding="UTF-8" standalone="yes"?>
<Relationships xmlns="http://schemas.openxmlformats.org/package/2006/relationships"><Relationship Id="rId8" Type="http://schemas.openxmlformats.org/officeDocument/2006/relationships/image" Target="../media/image2.png" /><Relationship Id="rId13" Type="http://schemas.openxmlformats.org/officeDocument/2006/relationships/image" Target="../media/image5.svg" /><Relationship Id="rId18" Type="http://schemas.openxmlformats.org/officeDocument/2006/relationships/image" Target="../media/image8.png" /><Relationship Id="rId3" Type="http://schemas.openxmlformats.org/officeDocument/2006/relationships/image" Target="../media/image1.png" /><Relationship Id="rId21" Type="http://schemas.openxmlformats.org/officeDocument/2006/relationships/image" Target="../media/image25.svg" /><Relationship Id="rId7" Type="http://schemas.openxmlformats.org/officeDocument/2006/relationships/image" Target="../media/image19.svg" /><Relationship Id="rId12" Type="http://schemas.openxmlformats.org/officeDocument/2006/relationships/image" Target="../media/image4.png" /><Relationship Id="rId17" Type="http://schemas.openxmlformats.org/officeDocument/2006/relationships/image" Target="../media/image7.svg" /><Relationship Id="rId2" Type="http://schemas.openxmlformats.org/officeDocument/2006/relationships/notesSlide" Target="../notesSlides/notesSlide8.xml" /><Relationship Id="rId16" Type="http://schemas.openxmlformats.org/officeDocument/2006/relationships/image" Target="../media/image6.png" /><Relationship Id="rId20" Type="http://schemas.openxmlformats.org/officeDocument/2006/relationships/image" Target="../media/image24.png" /><Relationship Id="rId1" Type="http://schemas.openxmlformats.org/officeDocument/2006/relationships/slideLayout" Target="../slideLayouts/slideLayout7.xml" /><Relationship Id="rId6" Type="http://schemas.openxmlformats.org/officeDocument/2006/relationships/image" Target="../media/image18.png" /><Relationship Id="rId11" Type="http://schemas.openxmlformats.org/officeDocument/2006/relationships/image" Target="../media/image21.svg" /><Relationship Id="rId5" Type="http://schemas.openxmlformats.org/officeDocument/2006/relationships/image" Target="../media/image17.svg" /><Relationship Id="rId15" Type="http://schemas.openxmlformats.org/officeDocument/2006/relationships/image" Target="../media/image23.svg" /><Relationship Id="rId10" Type="http://schemas.openxmlformats.org/officeDocument/2006/relationships/image" Target="../media/image20.png" /><Relationship Id="rId19" Type="http://schemas.openxmlformats.org/officeDocument/2006/relationships/image" Target="../media/image9.svg" /><Relationship Id="rId4" Type="http://schemas.openxmlformats.org/officeDocument/2006/relationships/image" Target="../media/image16.png" /><Relationship Id="rId9" Type="http://schemas.openxmlformats.org/officeDocument/2006/relationships/image" Target="../media/image3.svg" /><Relationship Id="rId14" Type="http://schemas.openxmlformats.org/officeDocument/2006/relationships/image" Target="../media/image22.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3955700" y="1518640"/>
            <a:ext cx="5260274" cy="746956"/>
          </a:xfrm>
          <a:custGeom>
            <a:avLst/>
            <a:gdLst/>
            <a:ahLst/>
            <a:cxnLst/>
            <a:rect l="l" t="t" r="r" b="b"/>
            <a:pathLst>
              <a:path w="5260274" h="746956">
                <a:moveTo>
                  <a:pt x="0" y="0"/>
                </a:moveTo>
                <a:lnTo>
                  <a:pt x="5260274" y="0"/>
                </a:lnTo>
                <a:lnTo>
                  <a:pt x="5260274" y="746956"/>
                </a:lnTo>
                <a:lnTo>
                  <a:pt x="0" y="7469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AutoShape 4"/>
          <p:cNvSpPr/>
          <p:nvPr/>
        </p:nvSpPr>
        <p:spPr>
          <a:xfrm rot="5383348">
            <a:off x="14957038" y="7608068"/>
            <a:ext cx="5364863" cy="0"/>
          </a:xfrm>
          <a:prstGeom prst="line">
            <a:avLst/>
          </a:prstGeom>
          <a:ln w="19050" cap="rnd">
            <a:solidFill>
              <a:srgbClr val="002060"/>
            </a:solidFill>
            <a:prstDash val="solid"/>
            <a:headEnd type="none" w="sm" len="sm"/>
            <a:tailEnd type="none" w="sm" len="sm"/>
          </a:ln>
        </p:spPr>
      </p:sp>
      <p:sp>
        <p:nvSpPr>
          <p:cNvPr id="5" name="AutoShape 5"/>
          <p:cNvSpPr/>
          <p:nvPr/>
        </p:nvSpPr>
        <p:spPr>
          <a:xfrm rot="2674620">
            <a:off x="16354823" y="4417925"/>
            <a:ext cx="1515662" cy="0"/>
          </a:xfrm>
          <a:prstGeom prst="line">
            <a:avLst/>
          </a:prstGeom>
          <a:ln w="19050" cap="rnd">
            <a:solidFill>
              <a:srgbClr val="002060"/>
            </a:solidFill>
            <a:prstDash val="solid"/>
            <a:headEnd type="none" w="sm" len="sm"/>
            <a:tailEnd type="none" w="sm" len="sm"/>
          </a:ln>
        </p:spPr>
      </p:sp>
      <p:sp>
        <p:nvSpPr>
          <p:cNvPr id="6" name="Freeform 6"/>
          <p:cNvSpPr/>
          <p:nvPr/>
        </p:nvSpPr>
        <p:spPr>
          <a:xfrm>
            <a:off x="16264043" y="3553036"/>
            <a:ext cx="408686" cy="412842"/>
          </a:xfrm>
          <a:custGeom>
            <a:avLst/>
            <a:gdLst/>
            <a:ahLst/>
            <a:cxnLst/>
            <a:rect l="l" t="t" r="r" b="b"/>
            <a:pathLst>
              <a:path w="408686" h="412842">
                <a:moveTo>
                  <a:pt x="0" y="0"/>
                </a:moveTo>
                <a:lnTo>
                  <a:pt x="408686" y="0"/>
                </a:lnTo>
                <a:lnTo>
                  <a:pt x="408686" y="412843"/>
                </a:lnTo>
                <a:lnTo>
                  <a:pt x="0" y="4128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7014519" y="7639747"/>
            <a:ext cx="143382" cy="1007138"/>
          </a:xfrm>
          <a:custGeom>
            <a:avLst/>
            <a:gdLst/>
            <a:ahLst/>
            <a:cxnLst/>
            <a:rect l="l" t="t" r="r" b="b"/>
            <a:pathLst>
              <a:path w="143382" h="1007138">
                <a:moveTo>
                  <a:pt x="0" y="0"/>
                </a:moveTo>
                <a:lnTo>
                  <a:pt x="143382" y="0"/>
                </a:lnTo>
                <a:lnTo>
                  <a:pt x="143382" y="1007138"/>
                </a:lnTo>
                <a:lnTo>
                  <a:pt x="0" y="100713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AutoShape 8"/>
          <p:cNvSpPr/>
          <p:nvPr/>
        </p:nvSpPr>
        <p:spPr>
          <a:xfrm rot="5388880">
            <a:off x="-2038747" y="5915714"/>
            <a:ext cx="5356166" cy="0"/>
          </a:xfrm>
          <a:prstGeom prst="line">
            <a:avLst/>
          </a:prstGeom>
          <a:ln w="19050" cap="rnd">
            <a:solidFill>
              <a:srgbClr val="002060"/>
            </a:solidFill>
            <a:prstDash val="solid"/>
            <a:headEnd type="none" w="sm" len="sm"/>
            <a:tailEnd type="none" w="sm" len="sm"/>
          </a:ln>
        </p:spPr>
      </p:sp>
      <p:sp>
        <p:nvSpPr>
          <p:cNvPr id="9" name="AutoShape 9"/>
          <p:cNvSpPr/>
          <p:nvPr/>
        </p:nvSpPr>
        <p:spPr>
          <a:xfrm rot="2674413">
            <a:off x="414446" y="9105857"/>
            <a:ext cx="1503412" cy="0"/>
          </a:xfrm>
          <a:prstGeom prst="line">
            <a:avLst/>
          </a:prstGeom>
          <a:ln w="19050" cap="rnd">
            <a:solidFill>
              <a:srgbClr val="002060"/>
            </a:solidFill>
            <a:prstDash val="solid"/>
            <a:headEnd type="none" w="sm" len="sm"/>
            <a:tailEnd type="none" w="sm" len="sm"/>
          </a:ln>
        </p:spPr>
      </p:sp>
      <p:sp>
        <p:nvSpPr>
          <p:cNvPr id="10" name="Freeform 10"/>
          <p:cNvSpPr/>
          <p:nvPr/>
        </p:nvSpPr>
        <p:spPr>
          <a:xfrm>
            <a:off x="1584422" y="9555298"/>
            <a:ext cx="451996" cy="456152"/>
          </a:xfrm>
          <a:custGeom>
            <a:avLst/>
            <a:gdLst/>
            <a:ahLst/>
            <a:cxnLst/>
            <a:rect l="l" t="t" r="r" b="b"/>
            <a:pathLst>
              <a:path w="451996" h="456152">
                <a:moveTo>
                  <a:pt x="0" y="0"/>
                </a:moveTo>
                <a:lnTo>
                  <a:pt x="451996" y="0"/>
                </a:lnTo>
                <a:lnTo>
                  <a:pt x="451996" y="456153"/>
                </a:lnTo>
                <a:lnTo>
                  <a:pt x="0" y="45615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AutoShape 11"/>
          <p:cNvSpPr/>
          <p:nvPr/>
        </p:nvSpPr>
        <p:spPr>
          <a:xfrm rot="5383348">
            <a:off x="-2557905" y="146681"/>
            <a:ext cx="5364863" cy="0"/>
          </a:xfrm>
          <a:prstGeom prst="line">
            <a:avLst/>
          </a:prstGeom>
          <a:ln w="19050" cap="rnd">
            <a:solidFill>
              <a:srgbClr val="002060"/>
            </a:solidFill>
            <a:prstDash val="solid"/>
            <a:headEnd type="none" w="sm" len="sm"/>
            <a:tailEnd type="none" w="sm" len="sm"/>
          </a:ln>
        </p:spPr>
      </p:sp>
      <p:sp>
        <p:nvSpPr>
          <p:cNvPr id="12" name="AutoShape 12"/>
          <p:cNvSpPr/>
          <p:nvPr/>
        </p:nvSpPr>
        <p:spPr>
          <a:xfrm rot="2674620">
            <a:off x="2556839" y="673497"/>
            <a:ext cx="1515662" cy="0"/>
          </a:xfrm>
          <a:prstGeom prst="line">
            <a:avLst/>
          </a:prstGeom>
          <a:ln w="19050" cap="rnd">
            <a:solidFill>
              <a:srgbClr val="002060"/>
            </a:solidFill>
            <a:prstDash val="solid"/>
            <a:headEnd type="none" w="sm" len="sm"/>
            <a:tailEnd type="none" w="sm" len="sm"/>
          </a:ln>
        </p:spPr>
      </p:sp>
      <p:grpSp>
        <p:nvGrpSpPr>
          <p:cNvPr id="13" name="Group 13"/>
          <p:cNvGrpSpPr/>
          <p:nvPr/>
        </p:nvGrpSpPr>
        <p:grpSpPr>
          <a:xfrm rot="-10800000">
            <a:off x="3780572" y="1127278"/>
            <a:ext cx="404180" cy="400024"/>
            <a:chOff x="0" y="0"/>
            <a:chExt cx="538907" cy="533365"/>
          </a:xfrm>
        </p:grpSpPr>
        <p:sp>
          <p:nvSpPr>
            <p:cNvPr id="14" name="Freeform 14"/>
            <p:cNvSpPr/>
            <p:nvPr/>
          </p:nvSpPr>
          <p:spPr>
            <a:xfrm>
              <a:off x="25400" y="25400"/>
              <a:ext cx="515620" cy="510032"/>
            </a:xfrm>
            <a:custGeom>
              <a:avLst/>
              <a:gdLst/>
              <a:ahLst/>
              <a:cxnLst/>
              <a:rect l="l" t="t" r="r" b="b"/>
              <a:pathLst>
                <a:path w="515620" h="510032">
                  <a:moveTo>
                    <a:pt x="0" y="255778"/>
                  </a:moveTo>
                  <a:cubicBezTo>
                    <a:pt x="0" y="397256"/>
                    <a:pt x="118491" y="510032"/>
                    <a:pt x="254508" y="510032"/>
                  </a:cubicBezTo>
                  <a:cubicBezTo>
                    <a:pt x="395986" y="510032"/>
                    <a:pt x="515620" y="397256"/>
                    <a:pt x="515620" y="255778"/>
                  </a:cubicBezTo>
                  <a:cubicBezTo>
                    <a:pt x="515620" y="114300"/>
                    <a:pt x="396113" y="0"/>
                    <a:pt x="254508" y="0"/>
                  </a:cubicBezTo>
                  <a:cubicBezTo>
                    <a:pt x="118491" y="0"/>
                    <a:pt x="0" y="114300"/>
                    <a:pt x="0" y="255778"/>
                  </a:cubicBezTo>
                  <a:close/>
                </a:path>
              </a:pathLst>
            </a:custGeom>
            <a:solidFill>
              <a:srgbClr val="000000">
                <a:alpha val="0"/>
              </a:srgbClr>
            </a:solidFill>
          </p:spPr>
        </p:sp>
        <p:sp>
          <p:nvSpPr>
            <p:cNvPr id="15" name="Freeform 15"/>
            <p:cNvSpPr/>
            <p:nvPr/>
          </p:nvSpPr>
          <p:spPr>
            <a:xfrm>
              <a:off x="0" y="0"/>
              <a:ext cx="566420" cy="560832"/>
            </a:xfrm>
            <a:custGeom>
              <a:avLst/>
              <a:gdLst/>
              <a:ahLst/>
              <a:cxnLst/>
              <a:rect l="l" t="t" r="r" b="b"/>
              <a:pathLst>
                <a:path w="566420" h="560832">
                  <a:moveTo>
                    <a:pt x="50800" y="281178"/>
                  </a:moveTo>
                  <a:cubicBezTo>
                    <a:pt x="50800" y="408305"/>
                    <a:pt x="157480" y="510032"/>
                    <a:pt x="279908" y="510032"/>
                  </a:cubicBezTo>
                  <a:lnTo>
                    <a:pt x="279908" y="535432"/>
                  </a:lnTo>
                  <a:lnTo>
                    <a:pt x="279908" y="510032"/>
                  </a:lnTo>
                  <a:cubicBezTo>
                    <a:pt x="408305" y="510032"/>
                    <a:pt x="515620" y="407797"/>
                    <a:pt x="515620" y="281178"/>
                  </a:cubicBezTo>
                  <a:lnTo>
                    <a:pt x="541020" y="281178"/>
                  </a:lnTo>
                  <a:lnTo>
                    <a:pt x="515620" y="281178"/>
                  </a:lnTo>
                  <a:cubicBezTo>
                    <a:pt x="515620" y="154432"/>
                    <a:pt x="408051" y="50800"/>
                    <a:pt x="279908" y="50800"/>
                  </a:cubicBezTo>
                  <a:lnTo>
                    <a:pt x="279908" y="25400"/>
                  </a:lnTo>
                  <a:lnTo>
                    <a:pt x="279908" y="50800"/>
                  </a:lnTo>
                  <a:cubicBezTo>
                    <a:pt x="157734" y="50800"/>
                    <a:pt x="50800" y="153924"/>
                    <a:pt x="50800" y="281178"/>
                  </a:cubicBezTo>
                  <a:lnTo>
                    <a:pt x="25400" y="281178"/>
                  </a:lnTo>
                  <a:lnTo>
                    <a:pt x="50800" y="281178"/>
                  </a:lnTo>
                  <a:moveTo>
                    <a:pt x="0" y="281178"/>
                  </a:moveTo>
                  <a:cubicBezTo>
                    <a:pt x="0" y="125476"/>
                    <a:pt x="130048" y="0"/>
                    <a:pt x="279908" y="0"/>
                  </a:cubicBezTo>
                  <a:cubicBezTo>
                    <a:pt x="434848" y="0"/>
                    <a:pt x="566420" y="124968"/>
                    <a:pt x="566420" y="281178"/>
                  </a:cubicBezTo>
                  <a:cubicBezTo>
                    <a:pt x="566420" y="437515"/>
                    <a:pt x="434594" y="560832"/>
                    <a:pt x="279908" y="560832"/>
                  </a:cubicBezTo>
                  <a:cubicBezTo>
                    <a:pt x="130175" y="560832"/>
                    <a:pt x="0" y="437134"/>
                    <a:pt x="0" y="281178"/>
                  </a:cubicBezTo>
                  <a:close/>
                </a:path>
              </a:pathLst>
            </a:custGeom>
            <a:solidFill>
              <a:srgbClr val="002060"/>
            </a:solidFill>
          </p:spPr>
        </p:sp>
      </p:grpSp>
      <p:sp>
        <p:nvSpPr>
          <p:cNvPr id="16" name="TextBox 16"/>
          <p:cNvSpPr txBox="1"/>
          <p:nvPr/>
        </p:nvSpPr>
        <p:spPr>
          <a:xfrm>
            <a:off x="3642714" y="26413"/>
            <a:ext cx="10779290" cy="1433513"/>
          </a:xfrm>
          <a:prstGeom prst="rect">
            <a:avLst/>
          </a:prstGeom>
        </p:spPr>
        <p:txBody>
          <a:bodyPr lIns="0" tIns="0" rIns="0" bIns="0" rtlCol="0" anchor="t">
            <a:spAutoFit/>
          </a:bodyPr>
          <a:lstStyle/>
          <a:p>
            <a:pPr algn="ctr">
              <a:lnSpc>
                <a:spcPts val="3359"/>
              </a:lnSpc>
            </a:pPr>
            <a:r>
              <a:rPr lang="en-US" sz="2799" b="1">
                <a:solidFill>
                  <a:srgbClr val="FFFFFF"/>
                </a:solidFill>
                <a:latin typeface="Calibri (MS) Bold"/>
                <a:ea typeface="Calibri (MS) Bold"/>
                <a:cs typeface="Calibri (MS) Bold"/>
                <a:sym typeface="Calibri (MS) Bold"/>
              </a:rPr>
              <a:t>République Algérienne Démocratique et Populaire</a:t>
            </a:r>
          </a:p>
          <a:p>
            <a:pPr algn="ctr">
              <a:lnSpc>
                <a:spcPts val="3359"/>
              </a:lnSpc>
            </a:pPr>
            <a:r>
              <a:rPr lang="en-US" sz="2799" b="1">
                <a:solidFill>
                  <a:srgbClr val="FFFFFF"/>
                </a:solidFill>
                <a:latin typeface="Calibri (MS) Bold"/>
                <a:ea typeface="Calibri (MS) Bold"/>
                <a:cs typeface="Calibri (MS) Bold"/>
                <a:sym typeface="Calibri (MS) Bold"/>
              </a:rPr>
              <a:t>Ministère de l’Enseignement Supérieur et de la Recherche Scientifique</a:t>
            </a:r>
          </a:p>
          <a:p>
            <a:pPr algn="ctr">
              <a:lnSpc>
                <a:spcPts val="3359"/>
              </a:lnSpc>
            </a:pPr>
            <a:r>
              <a:rPr lang="en-US" sz="2799" b="1">
                <a:solidFill>
                  <a:srgbClr val="FFFFFF"/>
                </a:solidFill>
                <a:latin typeface="Calibri (MS) Bold"/>
                <a:ea typeface="Calibri (MS) Bold"/>
                <a:cs typeface="Calibri (MS) Bold"/>
                <a:sym typeface="Calibri (MS) Bold"/>
              </a:rPr>
              <a:t>École Supérieure de Management Tlemcen</a:t>
            </a:r>
          </a:p>
        </p:txBody>
      </p:sp>
      <p:sp>
        <p:nvSpPr>
          <p:cNvPr id="17" name="TextBox 17"/>
          <p:cNvSpPr txBox="1"/>
          <p:nvPr/>
        </p:nvSpPr>
        <p:spPr>
          <a:xfrm>
            <a:off x="6173662" y="1561054"/>
            <a:ext cx="5931480" cy="654886"/>
          </a:xfrm>
          <a:prstGeom prst="rect">
            <a:avLst/>
          </a:prstGeom>
        </p:spPr>
        <p:txBody>
          <a:bodyPr lIns="0" tIns="0" rIns="0" bIns="0" rtlCol="0" anchor="t">
            <a:spAutoFit/>
          </a:bodyPr>
          <a:lstStyle/>
          <a:p>
            <a:pPr algn="ctr">
              <a:lnSpc>
                <a:spcPts val="3863"/>
              </a:lnSpc>
            </a:pPr>
            <a:r>
              <a:rPr lang="en-US" sz="2799" b="1" spc="40">
                <a:solidFill>
                  <a:srgbClr val="FFFFFF"/>
                </a:solidFill>
                <a:latin typeface="Calibri (MS) Bold"/>
                <a:ea typeface="Calibri (MS) Bold"/>
                <a:cs typeface="Calibri (MS) Bold"/>
                <a:sym typeface="Calibri (MS) Bold"/>
              </a:rPr>
              <a:t>Incubateur ESMT</a:t>
            </a:r>
          </a:p>
        </p:txBody>
      </p:sp>
      <p:sp>
        <p:nvSpPr>
          <p:cNvPr id="18" name="TextBox 18"/>
          <p:cNvSpPr txBox="1"/>
          <p:nvPr/>
        </p:nvSpPr>
        <p:spPr>
          <a:xfrm>
            <a:off x="5483688" y="3674646"/>
            <a:ext cx="7437112" cy="1135260"/>
          </a:xfrm>
          <a:prstGeom prst="rect">
            <a:avLst/>
          </a:prstGeom>
        </p:spPr>
        <p:txBody>
          <a:bodyPr lIns="0" tIns="0" rIns="0" bIns="0" rtlCol="0" anchor="t">
            <a:spAutoFit/>
          </a:bodyPr>
          <a:lstStyle/>
          <a:p>
            <a:pPr algn="ctr">
              <a:lnSpc>
                <a:spcPts val="3840"/>
              </a:lnSpc>
            </a:pPr>
            <a:r>
              <a:rPr lang="en-US" sz="3200" b="1" i="1">
                <a:solidFill>
                  <a:srgbClr val="FFFFFF"/>
                </a:solidFill>
                <a:latin typeface="Calibri (MS) Bold Italics"/>
                <a:ea typeface="Calibri (MS) Bold Italics"/>
                <a:cs typeface="Calibri (MS) Bold Italics"/>
                <a:sym typeface="Calibri (MS) Bold Italics"/>
              </a:rPr>
              <a:t>Présentation</a:t>
            </a:r>
            <a:r>
              <a:rPr lang="en-US" sz="3200" b="1" i="1">
                <a:solidFill>
                  <a:srgbClr val="152B40"/>
                </a:solidFill>
                <a:latin typeface="Calibri (MS) Bold Italics"/>
                <a:ea typeface="Calibri (MS) Bold Italics"/>
                <a:cs typeface="Calibri (MS) Bold Italics"/>
                <a:sym typeface="Calibri (MS) Bold Italics"/>
              </a:rPr>
              <a:t> </a:t>
            </a:r>
            <a:r>
              <a:rPr lang="en-US" sz="3200" b="1" i="1">
                <a:solidFill>
                  <a:srgbClr val="FFFFFF"/>
                </a:solidFill>
                <a:latin typeface="Calibri (MS) Bold Italics"/>
                <a:ea typeface="Calibri (MS) Bold Italics"/>
                <a:cs typeface="Calibri (MS) Bold Italics"/>
                <a:sym typeface="Calibri (MS) Bold Italics"/>
              </a:rPr>
              <a:t>pour l'Évaluation de Projet :</a:t>
            </a:r>
          </a:p>
          <a:p>
            <a:pPr algn="ctr">
              <a:lnSpc>
                <a:spcPts val="3840"/>
              </a:lnSpc>
            </a:pPr>
            <a:r>
              <a:rPr lang="en-US" sz="3200" b="1" i="1">
                <a:solidFill>
                  <a:srgbClr val="FFFFFF"/>
                </a:solidFill>
                <a:latin typeface="Calibri (MS) Bold Italics"/>
                <a:ea typeface="Calibri (MS) Bold Italics"/>
                <a:cs typeface="Calibri (MS) Bold Italics"/>
                <a:sym typeface="Calibri (MS) Bold Italics"/>
              </a:rPr>
              <a:t>[Insérez votre titre de projet ici]</a:t>
            </a:r>
          </a:p>
        </p:txBody>
      </p:sp>
      <p:sp>
        <p:nvSpPr>
          <p:cNvPr id="19" name="TextBox 19"/>
          <p:cNvSpPr txBox="1"/>
          <p:nvPr/>
        </p:nvSpPr>
        <p:spPr>
          <a:xfrm>
            <a:off x="1701630" y="5799731"/>
            <a:ext cx="6656916" cy="2590800"/>
          </a:xfrm>
          <a:prstGeom prst="rect">
            <a:avLst/>
          </a:prstGeom>
        </p:spPr>
        <p:txBody>
          <a:bodyPr lIns="0" tIns="0" rIns="0" bIns="0" rtlCol="0" anchor="t">
            <a:spAutoFit/>
          </a:bodyPr>
          <a:lstStyle/>
          <a:p>
            <a:pPr algn="l">
              <a:lnSpc>
                <a:spcPts val="3480"/>
              </a:lnSpc>
            </a:pPr>
            <a:r>
              <a:rPr lang="en-US" sz="2900" b="1">
                <a:solidFill>
                  <a:srgbClr val="002060"/>
                </a:solidFill>
                <a:latin typeface="Calibri (MS) Bold"/>
                <a:ea typeface="Calibri (MS) Bold"/>
                <a:cs typeface="Calibri (MS) Bold"/>
                <a:sym typeface="Calibri (MS) Bold"/>
              </a:rPr>
              <a:t>Présenté par :</a:t>
            </a:r>
          </a:p>
          <a:p>
            <a:pPr marL="675640" lvl="1" indent="-337820" algn="l">
              <a:lnSpc>
                <a:spcPts val="3359"/>
              </a:lnSpc>
              <a:buAutoNum type="arabicPeriod"/>
            </a:pPr>
            <a:r>
              <a:rPr lang="en-US" sz="2799" b="1">
                <a:solidFill>
                  <a:srgbClr val="002060"/>
                </a:solidFill>
                <a:latin typeface="Calibri (MS) Bold"/>
                <a:ea typeface="Calibri (MS) Bold"/>
                <a:cs typeface="Calibri (MS) Bold"/>
                <a:sym typeface="Calibri (MS) Bold"/>
              </a:rPr>
              <a:t>bettayeb hiba ghofrane </a:t>
            </a:r>
          </a:p>
          <a:p>
            <a:pPr marL="675640" lvl="1" indent="-337820" algn="l">
              <a:lnSpc>
                <a:spcPts val="3359"/>
              </a:lnSpc>
              <a:buAutoNum type="arabicPeriod"/>
            </a:pPr>
            <a:r>
              <a:rPr lang="en-US" sz="2799">
                <a:solidFill>
                  <a:srgbClr val="000000"/>
                </a:solidFill>
                <a:latin typeface="Calibri (MS)"/>
                <a:ea typeface="Calibri (MS)"/>
                <a:cs typeface="Calibri (MS)"/>
                <a:sym typeface="Calibri (MS)"/>
              </a:rPr>
              <a:t>benbada ayoub</a:t>
            </a:r>
            <a:r>
              <a:rPr lang="en-US" sz="2799">
                <a:solidFill>
                  <a:srgbClr val="FFFFFF"/>
                </a:solidFill>
                <a:latin typeface="Calibri (MS)"/>
                <a:ea typeface="Calibri (MS)"/>
                <a:cs typeface="Calibri (MS)"/>
                <a:sym typeface="Calibri (MS)"/>
              </a:rPr>
              <a:t> </a:t>
            </a:r>
          </a:p>
          <a:p>
            <a:pPr algn="l">
              <a:lnSpc>
                <a:spcPts val="3359"/>
              </a:lnSpc>
            </a:pPr>
            <a:endParaRPr lang="en-US" sz="2799">
              <a:solidFill>
                <a:srgbClr val="FFFFFF"/>
              </a:solidFill>
              <a:latin typeface="Calibri (MS)"/>
              <a:ea typeface="Calibri (MS)"/>
              <a:cs typeface="Calibri (MS)"/>
              <a:sym typeface="Calibri (MS)"/>
            </a:endParaRPr>
          </a:p>
          <a:p>
            <a:pPr marL="675640" lvl="1" indent="-337820" algn="l">
              <a:lnSpc>
                <a:spcPts val="3359"/>
              </a:lnSpc>
            </a:pPr>
            <a:endParaRPr lang="en-US" sz="2799">
              <a:solidFill>
                <a:srgbClr val="FFFFFF"/>
              </a:solidFill>
              <a:latin typeface="Calibri (MS)"/>
              <a:ea typeface="Calibri (MS)"/>
              <a:cs typeface="Calibri (MS)"/>
              <a:sym typeface="Calibri (MS)"/>
            </a:endParaRPr>
          </a:p>
          <a:p>
            <a:pPr marL="675640" lvl="1" indent="-337820" algn="l">
              <a:lnSpc>
                <a:spcPts val="3359"/>
              </a:lnSpc>
            </a:pPr>
            <a:endParaRPr lang="en-US" sz="2799">
              <a:solidFill>
                <a:srgbClr val="FFFFFF"/>
              </a:solidFill>
              <a:latin typeface="Calibri (MS)"/>
              <a:ea typeface="Calibri (MS)"/>
              <a:cs typeface="Calibri (MS)"/>
              <a:sym typeface="Calibri (MS)"/>
            </a:endParaRPr>
          </a:p>
        </p:txBody>
      </p:sp>
      <p:sp>
        <p:nvSpPr>
          <p:cNvPr id="20" name="TextBox 20"/>
          <p:cNvSpPr txBox="1"/>
          <p:nvPr/>
        </p:nvSpPr>
        <p:spPr>
          <a:xfrm>
            <a:off x="3478494" y="8893512"/>
            <a:ext cx="2773270" cy="497840"/>
          </a:xfrm>
          <a:prstGeom prst="rect">
            <a:avLst/>
          </a:prstGeom>
        </p:spPr>
        <p:txBody>
          <a:bodyPr lIns="0" tIns="0" rIns="0" bIns="0" rtlCol="0" anchor="t">
            <a:spAutoFit/>
          </a:bodyPr>
          <a:lstStyle/>
          <a:p>
            <a:pPr algn="l">
              <a:lnSpc>
                <a:spcPts val="2879"/>
              </a:lnSpc>
            </a:pPr>
            <a:r>
              <a:rPr lang="en-US" sz="2400" b="1" i="1">
                <a:solidFill>
                  <a:srgbClr val="152B40"/>
                </a:solidFill>
                <a:latin typeface="Calibri (MS) Bold Italics"/>
                <a:ea typeface="Calibri (MS) Bold Italics"/>
                <a:cs typeface="Calibri (MS) Bold Italics"/>
                <a:sym typeface="Calibri (MS) Bold Italics"/>
              </a:rPr>
              <a:t>Oct/Nov 2025</a:t>
            </a:r>
          </a:p>
        </p:txBody>
      </p:sp>
      <p:sp>
        <p:nvSpPr>
          <p:cNvPr id="21" name="TextBox 21"/>
          <p:cNvSpPr txBox="1"/>
          <p:nvPr/>
        </p:nvSpPr>
        <p:spPr>
          <a:xfrm>
            <a:off x="10924182" y="8893512"/>
            <a:ext cx="6889598" cy="500658"/>
          </a:xfrm>
          <a:prstGeom prst="rect">
            <a:avLst/>
          </a:prstGeom>
        </p:spPr>
        <p:txBody>
          <a:bodyPr lIns="0" tIns="0" rIns="0" bIns="0" rtlCol="0" anchor="t">
            <a:spAutoFit/>
          </a:bodyPr>
          <a:lstStyle/>
          <a:p>
            <a:pPr algn="l">
              <a:lnSpc>
                <a:spcPts val="2879"/>
              </a:lnSpc>
            </a:pPr>
            <a:r>
              <a:rPr lang="en-US" sz="2400" b="1" i="1">
                <a:solidFill>
                  <a:srgbClr val="152B40"/>
                </a:solidFill>
                <a:latin typeface="Calibri (MS) Bold Italics"/>
                <a:ea typeface="Calibri (MS) Bold Italics"/>
                <a:cs typeface="Calibri (MS) Bold Italics"/>
                <a:sym typeface="Calibri (MS) Bold Italics"/>
              </a:rPr>
              <a:t>École Supérieure de Management Tlemcen (ESMT)</a:t>
            </a:r>
          </a:p>
        </p:txBody>
      </p:sp>
      <p:sp>
        <p:nvSpPr>
          <p:cNvPr id="22" name="TextBox 22"/>
          <p:cNvSpPr txBox="1"/>
          <p:nvPr/>
        </p:nvSpPr>
        <p:spPr>
          <a:xfrm>
            <a:off x="2026720" y="2776444"/>
            <a:ext cx="14225366" cy="497840"/>
          </a:xfrm>
          <a:prstGeom prst="rect">
            <a:avLst/>
          </a:prstGeom>
        </p:spPr>
        <p:txBody>
          <a:bodyPr lIns="0" tIns="0" rIns="0" bIns="0" rtlCol="0" anchor="t">
            <a:spAutoFit/>
          </a:bodyPr>
          <a:lstStyle/>
          <a:p>
            <a:pPr algn="ctr">
              <a:lnSpc>
                <a:spcPts val="2879"/>
              </a:lnSpc>
            </a:pPr>
            <a:r>
              <a:rPr lang="en-US" sz="2400" b="1">
                <a:solidFill>
                  <a:srgbClr val="FFFFFF"/>
                </a:solidFill>
                <a:latin typeface="Calibri (MS) Bold"/>
                <a:ea typeface="Calibri (MS) Bold"/>
                <a:cs typeface="Calibri (MS) Bold"/>
                <a:sym typeface="Calibri (MS) Bold"/>
              </a:rPr>
              <a:t>Projet inscrit dans le cadre de l'arrêté ministériel n° 008/1275 en vue de l'obtention du label startup</a:t>
            </a:r>
          </a:p>
        </p:txBody>
      </p:sp>
      <p:sp>
        <p:nvSpPr>
          <p:cNvPr id="23" name="AutoShape 23"/>
          <p:cNvSpPr/>
          <p:nvPr/>
        </p:nvSpPr>
        <p:spPr>
          <a:xfrm rot="2248">
            <a:off x="3306626" y="9641823"/>
            <a:ext cx="7734495" cy="0"/>
          </a:xfrm>
          <a:prstGeom prst="line">
            <a:avLst/>
          </a:prstGeom>
          <a:ln w="19050" cap="rnd">
            <a:solidFill>
              <a:srgbClr val="002060"/>
            </a:solidFill>
            <a:prstDash val="solid"/>
            <a:headEnd type="none" w="sm" len="sm"/>
            <a:tailEnd type="none" w="sm" len="sm"/>
          </a:ln>
        </p:spPr>
      </p:sp>
      <p:sp>
        <p:nvSpPr>
          <p:cNvPr id="24" name="AutoShape 24"/>
          <p:cNvSpPr/>
          <p:nvPr/>
        </p:nvSpPr>
        <p:spPr>
          <a:xfrm rot="2248">
            <a:off x="3306626" y="9915334"/>
            <a:ext cx="7734495" cy="0"/>
          </a:xfrm>
          <a:prstGeom prst="line">
            <a:avLst/>
          </a:prstGeom>
          <a:ln w="19050" cap="rnd">
            <a:solidFill>
              <a:srgbClr val="002060"/>
            </a:solidFill>
            <a:prstDash val="solid"/>
            <a:headEnd type="none" w="sm" len="sm"/>
            <a:tailEnd type="none" w="sm" len="sm"/>
          </a:ln>
        </p:spPr>
      </p:sp>
      <p:sp>
        <p:nvSpPr>
          <p:cNvPr id="25" name="AutoShape 25"/>
          <p:cNvSpPr/>
          <p:nvPr/>
        </p:nvSpPr>
        <p:spPr>
          <a:xfrm rot="2248">
            <a:off x="3306626" y="9778578"/>
            <a:ext cx="7734495" cy="0"/>
          </a:xfrm>
          <a:prstGeom prst="line">
            <a:avLst/>
          </a:prstGeom>
          <a:ln w="19050" cap="rnd">
            <a:solidFill>
              <a:srgbClr val="002060"/>
            </a:solidFill>
            <a:prstDash val="solid"/>
            <a:headEnd type="none" w="sm" len="sm"/>
            <a:tailEnd type="none" w="sm" len="sm"/>
          </a:ln>
        </p:spPr>
      </p:sp>
      <p:sp>
        <p:nvSpPr>
          <p:cNvPr id="26" name="AutoShape 26"/>
          <p:cNvSpPr/>
          <p:nvPr/>
        </p:nvSpPr>
        <p:spPr>
          <a:xfrm rot="2248">
            <a:off x="3306626" y="10052089"/>
            <a:ext cx="7734495" cy="0"/>
          </a:xfrm>
          <a:prstGeom prst="line">
            <a:avLst/>
          </a:prstGeom>
          <a:ln w="19050" cap="rnd">
            <a:solidFill>
              <a:srgbClr val="002060"/>
            </a:solidFill>
            <a:prstDash val="solid"/>
            <a:headEnd type="none" w="sm" len="sm"/>
            <a:tailEnd type="none" w="sm" len="sm"/>
          </a:ln>
        </p:spPr>
      </p:sp>
      <p:sp>
        <p:nvSpPr>
          <p:cNvPr id="27" name="AutoShape 27"/>
          <p:cNvSpPr/>
          <p:nvPr/>
        </p:nvSpPr>
        <p:spPr>
          <a:xfrm rot="2248">
            <a:off x="3306626" y="10188844"/>
            <a:ext cx="7734495" cy="0"/>
          </a:xfrm>
          <a:prstGeom prst="line">
            <a:avLst/>
          </a:prstGeom>
          <a:ln w="19050" cap="rnd">
            <a:solidFill>
              <a:srgbClr val="002060"/>
            </a:solidFill>
            <a:prstDash val="solid"/>
            <a:headEnd type="none" w="sm" len="sm"/>
            <a:tailEnd type="none" w="sm" len="sm"/>
          </a:ln>
        </p:spPr>
      </p:sp>
      <p:sp>
        <p:nvSpPr>
          <p:cNvPr id="28" name="AutoShape 28"/>
          <p:cNvSpPr/>
          <p:nvPr/>
        </p:nvSpPr>
        <p:spPr>
          <a:xfrm rot="2248">
            <a:off x="3306626" y="10325600"/>
            <a:ext cx="7734495" cy="0"/>
          </a:xfrm>
          <a:prstGeom prst="line">
            <a:avLst/>
          </a:prstGeom>
          <a:ln w="19050" cap="rnd">
            <a:solidFill>
              <a:srgbClr val="002060"/>
            </a:solidFill>
            <a:prstDash val="solid"/>
            <a:headEnd type="none" w="sm" len="sm"/>
            <a:tailEnd type="none" w="sm" len="sm"/>
          </a:ln>
        </p:spPr>
      </p:sp>
      <p:sp>
        <p:nvSpPr>
          <p:cNvPr id="29" name="AutoShape 29"/>
          <p:cNvSpPr/>
          <p:nvPr/>
        </p:nvSpPr>
        <p:spPr>
          <a:xfrm rot="2248">
            <a:off x="3306626" y="10462355"/>
            <a:ext cx="7734495" cy="0"/>
          </a:xfrm>
          <a:prstGeom prst="line">
            <a:avLst/>
          </a:prstGeom>
          <a:ln w="19050" cap="rnd">
            <a:solidFill>
              <a:srgbClr val="002060"/>
            </a:solidFill>
            <a:prstDash val="solid"/>
            <a:headEnd type="none" w="sm" len="sm"/>
            <a:tailEnd type="none" w="sm" len="sm"/>
          </a:ln>
        </p:spPr>
      </p:sp>
      <p:sp>
        <p:nvSpPr>
          <p:cNvPr id="30" name="AutoShape 30"/>
          <p:cNvSpPr/>
          <p:nvPr/>
        </p:nvSpPr>
        <p:spPr>
          <a:xfrm rot="2248">
            <a:off x="3306626" y="10599110"/>
            <a:ext cx="7734495" cy="0"/>
          </a:xfrm>
          <a:prstGeom prst="line">
            <a:avLst/>
          </a:prstGeom>
          <a:ln w="19050" cap="rnd">
            <a:solidFill>
              <a:srgbClr val="002060"/>
            </a:solidFill>
            <a:prstDash val="solid"/>
            <a:headEnd type="none" w="sm" len="sm"/>
            <a:tailEnd type="none" w="sm" len="sm"/>
          </a:ln>
        </p:spPr>
      </p:sp>
      <p:sp>
        <p:nvSpPr>
          <p:cNvPr id="31" name="AutoShape 31"/>
          <p:cNvSpPr/>
          <p:nvPr/>
        </p:nvSpPr>
        <p:spPr>
          <a:xfrm rot="2248">
            <a:off x="3306626" y="10735866"/>
            <a:ext cx="7734495" cy="0"/>
          </a:xfrm>
          <a:prstGeom prst="line">
            <a:avLst/>
          </a:prstGeom>
          <a:ln w="19050" cap="rnd">
            <a:solidFill>
              <a:srgbClr val="002060"/>
            </a:solidFill>
            <a:prstDash val="solid"/>
            <a:headEnd type="none" w="sm" len="sm"/>
            <a:tailEnd type="none" w="sm" len="sm"/>
          </a:ln>
        </p:spPr>
      </p:sp>
      <p:sp>
        <p:nvSpPr>
          <p:cNvPr id="32" name="AutoShape 32"/>
          <p:cNvSpPr/>
          <p:nvPr/>
        </p:nvSpPr>
        <p:spPr>
          <a:xfrm rot="2248">
            <a:off x="3306626" y="10872621"/>
            <a:ext cx="7734495" cy="0"/>
          </a:xfrm>
          <a:prstGeom prst="line">
            <a:avLst/>
          </a:prstGeom>
          <a:ln w="19050" cap="rnd">
            <a:solidFill>
              <a:srgbClr val="002060"/>
            </a:solidFill>
            <a:prstDash val="solid"/>
            <a:headEnd type="none" w="sm" len="sm"/>
            <a:tailEnd type="none" w="sm" len="sm"/>
          </a:ln>
        </p:spPr>
      </p:sp>
      <p:sp>
        <p:nvSpPr>
          <p:cNvPr id="33" name="Freeform 33"/>
          <p:cNvSpPr/>
          <p:nvPr/>
        </p:nvSpPr>
        <p:spPr>
          <a:xfrm>
            <a:off x="-557614" y="3404264"/>
            <a:ext cx="5693300" cy="1334026"/>
          </a:xfrm>
          <a:custGeom>
            <a:avLst/>
            <a:gdLst/>
            <a:ahLst/>
            <a:cxnLst/>
            <a:rect l="l" t="t" r="r" b="b"/>
            <a:pathLst>
              <a:path w="5693300" h="1334026">
                <a:moveTo>
                  <a:pt x="0" y="0"/>
                </a:moveTo>
                <a:lnTo>
                  <a:pt x="5693300" y="0"/>
                </a:lnTo>
                <a:lnTo>
                  <a:pt x="5693300" y="1334026"/>
                </a:lnTo>
                <a:lnTo>
                  <a:pt x="0" y="13340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4" name="TextBox 34"/>
          <p:cNvSpPr txBox="1"/>
          <p:nvPr/>
        </p:nvSpPr>
        <p:spPr>
          <a:xfrm>
            <a:off x="10357611" y="5702183"/>
            <a:ext cx="6656908" cy="2590800"/>
          </a:xfrm>
          <a:prstGeom prst="rect">
            <a:avLst/>
          </a:prstGeom>
        </p:spPr>
        <p:txBody>
          <a:bodyPr lIns="0" tIns="0" rIns="0" bIns="0" rtlCol="0" anchor="t">
            <a:spAutoFit/>
          </a:bodyPr>
          <a:lstStyle/>
          <a:p>
            <a:pPr algn="l">
              <a:lnSpc>
                <a:spcPts val="3480"/>
              </a:lnSpc>
            </a:pPr>
            <a:r>
              <a:rPr lang="en-US" sz="2900" b="1">
                <a:solidFill>
                  <a:srgbClr val="002060"/>
                </a:solidFill>
                <a:latin typeface="Calibri (MS) Bold"/>
                <a:ea typeface="Calibri (MS) Bold"/>
                <a:cs typeface="Calibri (MS) Bold"/>
                <a:sym typeface="Calibri (MS) Bold"/>
              </a:rPr>
              <a:t>Niveau d'études/ Spécialité:</a:t>
            </a:r>
          </a:p>
          <a:p>
            <a:pPr algn="l">
              <a:lnSpc>
                <a:spcPts val="3359"/>
              </a:lnSpc>
            </a:pPr>
            <a:r>
              <a:rPr lang="en-US" sz="2799" b="1">
                <a:solidFill>
                  <a:srgbClr val="000000"/>
                </a:solidFill>
                <a:latin typeface="Calibri (MS) Bold"/>
                <a:ea typeface="Calibri (MS) Bold"/>
                <a:cs typeface="Calibri (MS) Bold"/>
                <a:sym typeface="Calibri (MS) Bold"/>
              </a:rPr>
              <a:t>2éme année préparatoire</a:t>
            </a:r>
          </a:p>
          <a:p>
            <a:pPr algn="l">
              <a:lnSpc>
                <a:spcPts val="3359"/>
              </a:lnSpc>
            </a:pPr>
            <a:r>
              <a:rPr lang="en-US" sz="2799" b="1">
                <a:solidFill>
                  <a:srgbClr val="000000"/>
                </a:solidFill>
                <a:latin typeface="Calibri (MS) Bold"/>
                <a:ea typeface="Calibri (MS) Bold"/>
                <a:cs typeface="Calibri (MS) Bold"/>
                <a:sym typeface="Calibri (MS) Bold"/>
              </a:rPr>
              <a:t>3éme année dans ESI ( 1 CS)</a:t>
            </a:r>
          </a:p>
          <a:p>
            <a:pPr algn="l">
              <a:lnSpc>
                <a:spcPts val="3359"/>
              </a:lnSpc>
            </a:pPr>
            <a:endParaRPr lang="en-US" sz="2799" b="1">
              <a:solidFill>
                <a:srgbClr val="000000"/>
              </a:solidFill>
              <a:latin typeface="Calibri (MS) Bold"/>
              <a:ea typeface="Calibri (MS) Bold"/>
              <a:cs typeface="Calibri (MS) Bold"/>
              <a:sym typeface="Calibri (MS) Bold"/>
            </a:endParaRPr>
          </a:p>
          <a:p>
            <a:pPr algn="l">
              <a:lnSpc>
                <a:spcPts val="3359"/>
              </a:lnSpc>
            </a:pPr>
            <a:endParaRPr lang="en-US" sz="2799" b="1">
              <a:solidFill>
                <a:srgbClr val="000000"/>
              </a:solidFill>
              <a:latin typeface="Calibri (MS) Bold"/>
              <a:ea typeface="Calibri (MS) Bold"/>
              <a:cs typeface="Calibri (MS) Bold"/>
              <a:sym typeface="Calibri (MS) Bold"/>
            </a:endParaRPr>
          </a:p>
          <a:p>
            <a:pPr algn="l">
              <a:lnSpc>
                <a:spcPts val="3359"/>
              </a:lnSpc>
            </a:pPr>
            <a:endParaRPr lang="en-US" sz="2799" b="1">
              <a:solidFill>
                <a:srgbClr val="000000"/>
              </a:solidFill>
              <a:latin typeface="Calibri (MS) Bold"/>
              <a:ea typeface="Calibri (MS) Bold"/>
              <a:cs typeface="Calibri (MS) Bold"/>
              <a:sym typeface="Calibri (MS) Bold"/>
            </a:endParaRPr>
          </a:p>
        </p:txBody>
      </p:sp>
      <p:grpSp>
        <p:nvGrpSpPr>
          <p:cNvPr id="35" name="Group 35"/>
          <p:cNvGrpSpPr>
            <a:grpSpLocks noChangeAspect="1"/>
          </p:cNvGrpSpPr>
          <p:nvPr/>
        </p:nvGrpSpPr>
        <p:grpSpPr>
          <a:xfrm>
            <a:off x="9948234" y="8797808"/>
            <a:ext cx="1080000" cy="1080000"/>
            <a:chOff x="0" y="0"/>
            <a:chExt cx="1440000" cy="1440000"/>
          </a:xfrm>
        </p:grpSpPr>
        <p:sp>
          <p:nvSpPr>
            <p:cNvPr id="36" name="Freeform 36"/>
            <p:cNvSpPr/>
            <p:nvPr/>
          </p:nvSpPr>
          <p:spPr>
            <a:xfrm>
              <a:off x="0" y="0"/>
              <a:ext cx="1440053" cy="1440053"/>
            </a:xfrm>
            <a:custGeom>
              <a:avLst/>
              <a:gdLst/>
              <a:ahLst/>
              <a:cxnLst/>
              <a:rect l="l" t="t" r="r" b="b"/>
              <a:pathLst>
                <a:path w="1440053" h="1440053">
                  <a:moveTo>
                    <a:pt x="0" y="0"/>
                  </a:moveTo>
                  <a:lnTo>
                    <a:pt x="1440053" y="0"/>
                  </a:lnTo>
                  <a:lnTo>
                    <a:pt x="1440053" y="1440053"/>
                  </a:lnTo>
                  <a:lnTo>
                    <a:pt x="0" y="1440053"/>
                  </a:lnTo>
                  <a:lnTo>
                    <a:pt x="0" y="0"/>
                  </a:lnTo>
                  <a:close/>
                </a:path>
              </a:pathLst>
            </a:custGeom>
            <a:blipFill>
              <a:blip r:embed="rId13"/>
              <a:stretch>
                <a:fillRect r="3" b="3"/>
              </a:stretch>
            </a:blipFill>
          </p:spPr>
        </p:sp>
      </p:grpSp>
      <p:grpSp>
        <p:nvGrpSpPr>
          <p:cNvPr id="37" name="Group 37"/>
          <p:cNvGrpSpPr>
            <a:grpSpLocks noChangeAspect="1"/>
          </p:cNvGrpSpPr>
          <p:nvPr/>
        </p:nvGrpSpPr>
        <p:grpSpPr>
          <a:xfrm>
            <a:off x="2601792" y="8796252"/>
            <a:ext cx="648000" cy="648000"/>
            <a:chOff x="0" y="0"/>
            <a:chExt cx="864000" cy="864000"/>
          </a:xfrm>
        </p:grpSpPr>
        <p:sp>
          <p:nvSpPr>
            <p:cNvPr id="38" name="Freeform 38"/>
            <p:cNvSpPr/>
            <p:nvPr/>
          </p:nvSpPr>
          <p:spPr>
            <a:xfrm>
              <a:off x="0" y="0"/>
              <a:ext cx="863981" cy="863981"/>
            </a:xfrm>
            <a:custGeom>
              <a:avLst/>
              <a:gdLst/>
              <a:ahLst/>
              <a:cxnLst/>
              <a:rect l="l" t="t" r="r" b="b"/>
              <a:pathLst>
                <a:path w="863981" h="863981">
                  <a:moveTo>
                    <a:pt x="0" y="0"/>
                  </a:moveTo>
                  <a:lnTo>
                    <a:pt x="863981" y="0"/>
                  </a:lnTo>
                  <a:lnTo>
                    <a:pt x="863981" y="863981"/>
                  </a:lnTo>
                  <a:lnTo>
                    <a:pt x="0" y="863981"/>
                  </a:lnTo>
                  <a:lnTo>
                    <a:pt x="0" y="0"/>
                  </a:lnTo>
                  <a:close/>
                </a:path>
              </a:pathLst>
            </a:custGeom>
            <a:blipFill>
              <a:blip r:embed="rId14"/>
              <a:stretch>
                <a:fillRect r="-2" b="-2"/>
              </a:stretch>
            </a:blipFill>
          </p:spPr>
        </p:sp>
      </p:grpSp>
      <p:grpSp>
        <p:nvGrpSpPr>
          <p:cNvPr id="39" name="Group 39"/>
          <p:cNvGrpSpPr>
            <a:grpSpLocks noChangeAspect="1"/>
          </p:cNvGrpSpPr>
          <p:nvPr/>
        </p:nvGrpSpPr>
        <p:grpSpPr>
          <a:xfrm>
            <a:off x="12135940" y="1173046"/>
            <a:ext cx="1752600" cy="1665920"/>
            <a:chOff x="0" y="0"/>
            <a:chExt cx="2336800" cy="2221227"/>
          </a:xfrm>
        </p:grpSpPr>
        <p:sp>
          <p:nvSpPr>
            <p:cNvPr id="40" name="Freeform 40"/>
            <p:cNvSpPr/>
            <p:nvPr/>
          </p:nvSpPr>
          <p:spPr>
            <a:xfrm>
              <a:off x="0" y="0"/>
              <a:ext cx="2336800" cy="2221230"/>
            </a:xfrm>
            <a:custGeom>
              <a:avLst/>
              <a:gdLst/>
              <a:ahLst/>
              <a:cxnLst/>
              <a:rect l="l" t="t" r="r" b="b"/>
              <a:pathLst>
                <a:path w="2336800" h="2221230">
                  <a:moveTo>
                    <a:pt x="0" y="0"/>
                  </a:moveTo>
                  <a:lnTo>
                    <a:pt x="2336800" y="0"/>
                  </a:lnTo>
                  <a:lnTo>
                    <a:pt x="2336800" y="2221230"/>
                  </a:lnTo>
                  <a:lnTo>
                    <a:pt x="0" y="2221230"/>
                  </a:lnTo>
                  <a:lnTo>
                    <a:pt x="0" y="0"/>
                  </a:lnTo>
                  <a:close/>
                </a:path>
              </a:pathLst>
            </a:custGeom>
            <a:blipFill>
              <a:blip r:embed="rId15"/>
              <a:stretch>
                <a:fillRect l="-29025" t="-23437" r="-27655" b="-41395"/>
              </a:stretch>
            </a:blipFill>
          </p:spPr>
        </p:sp>
      </p:grpSp>
      <p:grpSp>
        <p:nvGrpSpPr>
          <p:cNvPr id="41" name="Group 41"/>
          <p:cNvGrpSpPr>
            <a:grpSpLocks noChangeAspect="1"/>
          </p:cNvGrpSpPr>
          <p:nvPr/>
        </p:nvGrpSpPr>
        <p:grpSpPr>
          <a:xfrm>
            <a:off x="4243250" y="934590"/>
            <a:ext cx="2173594" cy="1975380"/>
            <a:chOff x="0" y="0"/>
            <a:chExt cx="2898125" cy="2633840"/>
          </a:xfrm>
        </p:grpSpPr>
        <p:sp>
          <p:nvSpPr>
            <p:cNvPr id="42" name="Freeform 42"/>
            <p:cNvSpPr/>
            <p:nvPr/>
          </p:nvSpPr>
          <p:spPr>
            <a:xfrm>
              <a:off x="0" y="0"/>
              <a:ext cx="2898140" cy="2633853"/>
            </a:xfrm>
            <a:custGeom>
              <a:avLst/>
              <a:gdLst/>
              <a:ahLst/>
              <a:cxnLst/>
              <a:rect l="l" t="t" r="r" b="b"/>
              <a:pathLst>
                <a:path w="2898140" h="2633853">
                  <a:moveTo>
                    <a:pt x="0" y="0"/>
                  </a:moveTo>
                  <a:lnTo>
                    <a:pt x="2898140" y="0"/>
                  </a:lnTo>
                  <a:lnTo>
                    <a:pt x="2898140" y="2633853"/>
                  </a:lnTo>
                  <a:lnTo>
                    <a:pt x="0" y="2633853"/>
                  </a:lnTo>
                  <a:lnTo>
                    <a:pt x="0" y="0"/>
                  </a:lnTo>
                  <a:close/>
                </a:path>
              </a:pathLst>
            </a:custGeom>
            <a:blipFill>
              <a:blip r:embed="rId16"/>
              <a:stretch>
                <a:fillRect t="-5017" b="-5016"/>
              </a:stretch>
            </a:blip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75A0C7"/>
        </a:solidFill>
        <a:effectLst/>
      </p:bgPr>
    </p:bg>
    <p:spTree>
      <p:nvGrpSpPr>
        <p:cNvPr id="1" name=""/>
        <p:cNvGrpSpPr/>
        <p:nvPr/>
      </p:nvGrpSpPr>
      <p:grpSpPr>
        <a:xfrm>
          <a:off x="0" y="0"/>
          <a:ext cx="0" cy="0"/>
          <a:chOff x="0" y="0"/>
          <a:chExt cx="0" cy="0"/>
        </a:xfrm>
      </p:grpSpPr>
      <p:sp>
        <p:nvSpPr>
          <p:cNvPr id="2" name="TextBox 2"/>
          <p:cNvSpPr txBox="1"/>
          <p:nvPr/>
        </p:nvSpPr>
        <p:spPr>
          <a:xfrm>
            <a:off x="1879402" y="1915136"/>
            <a:ext cx="14529197" cy="7629525"/>
          </a:xfrm>
          <a:prstGeom prst="rect">
            <a:avLst/>
          </a:prstGeom>
        </p:spPr>
        <p:txBody>
          <a:bodyPr lIns="0" tIns="0" rIns="0" bIns="0" rtlCol="0" anchor="t">
            <a:spAutoFit/>
          </a:bodyPr>
          <a:lstStyle/>
          <a:p>
            <a:pPr algn="ctr">
              <a:lnSpc>
                <a:spcPts val="2400"/>
              </a:lnSpc>
              <a:spcBef>
                <a:spcPct val="0"/>
              </a:spcBef>
            </a:pPr>
            <a:r>
              <a:rPr lang="en-US" sz="2000" b="1">
                <a:solidFill>
                  <a:srgbClr val="000000"/>
                </a:solidFill>
                <a:latin typeface="Arial Bold"/>
                <a:ea typeface="Arial Bold"/>
                <a:cs typeface="Arial Bold"/>
                <a:sym typeface="Arial Bold"/>
              </a:rPr>
              <a:t>1. ECDB — </a:t>
            </a:r>
            <a:r>
              <a:rPr lang="ar-EG" sz="2000" b="1">
                <a:solidFill>
                  <a:srgbClr val="000000"/>
                </a:solidFill>
                <a:latin typeface="Arial Bold"/>
                <a:ea typeface="Arial Bold"/>
                <a:cs typeface="Arial Bold"/>
                <a:sym typeface="Arial Bold"/>
                <a:rtl/>
              </a:rPr>
              <a:t>تقرير عن سوق التجارة الإلكترونية في الجزائر، حيث قيل إن الإيرادات لعام </a:t>
            </a:r>
            <a:r>
              <a:rPr lang="en-US" sz="2000" b="1">
                <a:solidFill>
                  <a:srgbClr val="000000"/>
                </a:solidFill>
                <a:latin typeface="Arial Bold"/>
                <a:ea typeface="Arial Bold"/>
                <a:cs typeface="Arial Bold"/>
                <a:sym typeface="Arial Bold"/>
              </a:rPr>
              <a:t>2024</a:t>
            </a:r>
            <a:r>
              <a:rPr lang="ar-EG" sz="2000" b="1">
                <a:solidFill>
                  <a:srgbClr val="000000"/>
                </a:solidFill>
                <a:latin typeface="Arial Bold"/>
                <a:ea typeface="Arial Bold"/>
                <a:cs typeface="Arial Bold"/>
                <a:sym typeface="Arial Bold"/>
                <a:rtl/>
              </a:rPr>
              <a:t> وصلت إلى </a:t>
            </a:r>
            <a:r>
              <a:rPr lang="en-US" sz="2000" b="1">
                <a:solidFill>
                  <a:srgbClr val="000000"/>
                </a:solidFill>
                <a:latin typeface="Arial Bold"/>
                <a:ea typeface="Arial Bold"/>
                <a:cs typeface="Arial Bold"/>
                <a:sym typeface="Arial Bold"/>
              </a:rPr>
              <a:t>799</a:t>
            </a:r>
            <a:r>
              <a:rPr lang="ar-EG" sz="2000" b="1">
                <a:solidFill>
                  <a:srgbClr val="000000"/>
                </a:solidFill>
                <a:latin typeface="Arial Bold"/>
                <a:ea typeface="Arial Bold"/>
                <a:cs typeface="Arial Bold"/>
                <a:sym typeface="Arial Bold"/>
                <a:rtl/>
              </a:rPr>
              <a:t> مليون دولار أميركي والنمو المتوقع </a:t>
            </a:r>
            <a:r>
              <a:rPr lang="en-US" sz="2000" b="1">
                <a:solidFill>
                  <a:srgbClr val="000000"/>
                </a:solidFill>
                <a:latin typeface="Arial Bold"/>
                <a:ea typeface="Arial Bold"/>
                <a:cs typeface="Arial Bold"/>
                <a:sym typeface="Arial Bold"/>
              </a:rPr>
              <a:t>15</a:t>
            </a:r>
            <a:r>
              <a:rPr lang="ar-EG" sz="2000" b="1">
                <a:solidFill>
                  <a:srgbClr val="000000"/>
                </a:solidFill>
                <a:latin typeface="Arial Bold"/>
                <a:ea typeface="Arial Bold"/>
                <a:cs typeface="Arial Bold"/>
                <a:sym typeface="Arial Bold"/>
                <a:rtl/>
              </a:rPr>
              <a:t>-</a:t>
            </a:r>
            <a:r>
              <a:rPr lang="en-US" sz="2000" b="1">
                <a:solidFill>
                  <a:srgbClr val="000000"/>
                </a:solidFill>
                <a:latin typeface="Arial Bold"/>
                <a:ea typeface="Arial Bold"/>
                <a:cs typeface="Arial Bold"/>
                <a:sym typeface="Arial Bold"/>
              </a:rPr>
              <a:t>20٪.</a:t>
            </a:r>
          </a:p>
          <a:p>
            <a:pPr algn="ctr">
              <a:lnSpc>
                <a:spcPts val="2400"/>
              </a:lnSpc>
              <a:spcBef>
                <a:spcPct val="0"/>
              </a:spcBef>
            </a:pPr>
            <a:endParaRPr lang="en-US" sz="2000" b="1">
              <a:solidFill>
                <a:srgbClr val="000000"/>
              </a:solidFill>
              <a:latin typeface="Arial Bold"/>
              <a:ea typeface="Arial Bold"/>
              <a:cs typeface="Arial Bold"/>
              <a:sym typeface="Arial Bold"/>
            </a:endParaRPr>
          </a:p>
          <a:p>
            <a:pPr algn="ctr">
              <a:lnSpc>
                <a:spcPts val="2400"/>
              </a:lnSpc>
              <a:spcBef>
                <a:spcPct val="0"/>
              </a:spcBef>
            </a:pPr>
            <a:endParaRPr lang="en-US" sz="2000" b="1">
              <a:solidFill>
                <a:srgbClr val="000000"/>
              </a:solidFill>
              <a:latin typeface="Arial Bold"/>
              <a:ea typeface="Arial Bold"/>
              <a:cs typeface="Arial Bold"/>
              <a:sym typeface="Arial Bold"/>
            </a:endParaRPr>
          </a:p>
          <a:p>
            <a:pPr algn="ctr">
              <a:lnSpc>
                <a:spcPts val="2400"/>
              </a:lnSpc>
              <a:spcBef>
                <a:spcPct val="0"/>
              </a:spcBef>
            </a:pPr>
            <a:r>
              <a:rPr lang="en-US" sz="2000" b="1">
                <a:solidFill>
                  <a:srgbClr val="000000"/>
                </a:solidFill>
                <a:latin typeface="Arial Bold"/>
                <a:ea typeface="Arial Bold"/>
                <a:cs typeface="Arial Bold"/>
                <a:sym typeface="Arial Bold"/>
              </a:rPr>
              <a:t>2. DataReportal — </a:t>
            </a:r>
            <a:r>
              <a:rPr lang="ar-EG" sz="2000" b="1">
                <a:solidFill>
                  <a:srgbClr val="000000"/>
                </a:solidFill>
                <a:latin typeface="Arial Bold"/>
                <a:ea typeface="Arial Bold"/>
                <a:cs typeface="Arial Bold"/>
                <a:sym typeface="Arial Bold"/>
                <a:rtl/>
              </a:rPr>
              <a:t>إحصائيات الاستخدام الرقمي في الجزائر، عدد مستخدمي الإنترنت ونسبة الاختراق (حوالي </a:t>
            </a:r>
            <a:r>
              <a:rPr lang="en-US" sz="2000" b="1">
                <a:solidFill>
                  <a:srgbClr val="000000"/>
                </a:solidFill>
                <a:latin typeface="Arial Bold"/>
                <a:ea typeface="Arial Bold"/>
                <a:cs typeface="Arial Bold"/>
                <a:sym typeface="Arial Bold"/>
              </a:rPr>
              <a:t>36.2</a:t>
            </a:r>
            <a:r>
              <a:rPr lang="ar-EG" sz="2000" b="1">
                <a:solidFill>
                  <a:srgbClr val="000000"/>
                </a:solidFill>
                <a:latin typeface="Arial Bold"/>
                <a:ea typeface="Arial Bold"/>
                <a:cs typeface="Arial Bold"/>
                <a:sym typeface="Arial Bold"/>
                <a:rtl/>
              </a:rPr>
              <a:t> مليون مستخدم، </a:t>
            </a:r>
            <a:r>
              <a:rPr lang="en-US" sz="2000" b="1">
                <a:solidFill>
                  <a:srgbClr val="000000"/>
                </a:solidFill>
                <a:latin typeface="Arial Bold"/>
                <a:ea typeface="Arial Bold"/>
                <a:cs typeface="Arial Bold"/>
                <a:sym typeface="Arial Bold"/>
              </a:rPr>
              <a:t>76.9</a:t>
            </a:r>
            <a:r>
              <a:rPr lang="ar-EG" sz="2000" b="1">
                <a:solidFill>
                  <a:srgbClr val="000000"/>
                </a:solidFill>
                <a:latin typeface="Arial Bold"/>
                <a:ea typeface="Arial Bold"/>
                <a:cs typeface="Arial Bold"/>
                <a:sym typeface="Arial Bold"/>
                <a:rtl/>
              </a:rPr>
              <a:t> ٪ اختراق في </a:t>
            </a:r>
            <a:r>
              <a:rPr lang="en-US" sz="2000" b="1">
                <a:solidFill>
                  <a:srgbClr val="000000"/>
                </a:solidFill>
                <a:latin typeface="Arial Bold"/>
                <a:ea typeface="Arial Bold"/>
                <a:cs typeface="Arial Bold"/>
                <a:sym typeface="Arial Bold"/>
              </a:rPr>
              <a:t>2025</a:t>
            </a:r>
            <a:r>
              <a:rPr lang="ar-EG" sz="2000" b="1">
                <a:solidFill>
                  <a:srgbClr val="000000"/>
                </a:solidFill>
                <a:latin typeface="Arial Bold"/>
                <a:ea typeface="Arial Bold"/>
                <a:cs typeface="Arial Bold"/>
                <a:sym typeface="Arial Bold"/>
                <a:rtl/>
              </a:rPr>
              <a:t>)</a:t>
            </a:r>
          </a:p>
          <a:p>
            <a:pPr algn="ctr">
              <a:lnSpc>
                <a:spcPts val="2400"/>
              </a:lnSpc>
              <a:spcBef>
                <a:spcPct val="0"/>
              </a:spcBef>
            </a:pPr>
            <a:endParaRPr lang="ar-EG" sz="2000" b="1">
              <a:solidFill>
                <a:srgbClr val="000000"/>
              </a:solidFill>
              <a:latin typeface="Arial Bold"/>
              <a:ea typeface="Arial Bold"/>
              <a:cs typeface="Arial Bold"/>
              <a:sym typeface="Arial Bold"/>
              <a:rtl/>
            </a:endParaRPr>
          </a:p>
          <a:p>
            <a:pPr algn="ctr">
              <a:lnSpc>
                <a:spcPts val="2400"/>
              </a:lnSpc>
              <a:spcBef>
                <a:spcPct val="0"/>
              </a:spcBef>
            </a:pPr>
            <a:endParaRPr lang="ar-EG" sz="2000" b="1">
              <a:solidFill>
                <a:srgbClr val="000000"/>
              </a:solidFill>
              <a:latin typeface="Arial Bold"/>
              <a:ea typeface="Arial Bold"/>
              <a:cs typeface="Arial Bold"/>
              <a:sym typeface="Arial Bold"/>
              <a:rtl/>
            </a:endParaRPr>
          </a:p>
          <a:p>
            <a:pPr algn="ctr">
              <a:lnSpc>
                <a:spcPts val="2400"/>
              </a:lnSpc>
              <a:spcBef>
                <a:spcPct val="0"/>
              </a:spcBef>
            </a:pPr>
            <a:r>
              <a:rPr lang="en-US" sz="2000" b="1">
                <a:solidFill>
                  <a:srgbClr val="000000"/>
                </a:solidFill>
                <a:latin typeface="Arial Bold"/>
                <a:ea typeface="Arial Bold"/>
                <a:cs typeface="Arial Bold"/>
                <a:sym typeface="Arial Bold"/>
              </a:rPr>
              <a:t>3. TS2 Space — </a:t>
            </a:r>
            <a:r>
              <a:rPr lang="ar-EG" sz="2000" b="1">
                <a:solidFill>
                  <a:srgbClr val="000000"/>
                </a:solidFill>
                <a:latin typeface="Arial Bold"/>
                <a:ea typeface="Arial Bold"/>
                <a:cs typeface="Arial Bold"/>
                <a:sym typeface="Arial Bold"/>
                <a:rtl/>
              </a:rPr>
              <a:t>تقرير عن الوصول إلى الإنترنت في الجزائر بنسبة </a:t>
            </a:r>
            <a:r>
              <a:rPr lang="en-US" sz="2000" b="1">
                <a:solidFill>
                  <a:srgbClr val="000000"/>
                </a:solidFill>
                <a:latin typeface="Arial Bold"/>
                <a:ea typeface="Arial Bold"/>
                <a:cs typeface="Arial Bold"/>
                <a:sym typeface="Arial Bold"/>
              </a:rPr>
              <a:t>76.9</a:t>
            </a:r>
            <a:r>
              <a:rPr lang="ar-EG" sz="2000" b="1">
                <a:solidFill>
                  <a:srgbClr val="000000"/>
                </a:solidFill>
                <a:latin typeface="Arial Bold"/>
                <a:ea typeface="Arial Bold"/>
                <a:cs typeface="Arial Bold"/>
                <a:sym typeface="Arial Bold"/>
                <a:rtl/>
              </a:rPr>
              <a:t>٪ تقريبًا</a:t>
            </a:r>
          </a:p>
          <a:p>
            <a:pPr algn="ctr">
              <a:lnSpc>
                <a:spcPts val="2400"/>
              </a:lnSpc>
              <a:spcBef>
                <a:spcPct val="0"/>
              </a:spcBef>
            </a:pPr>
            <a:endParaRPr lang="ar-EG" sz="2000" b="1">
              <a:solidFill>
                <a:srgbClr val="000000"/>
              </a:solidFill>
              <a:latin typeface="Arial Bold"/>
              <a:ea typeface="Arial Bold"/>
              <a:cs typeface="Arial Bold"/>
              <a:sym typeface="Arial Bold"/>
              <a:rtl/>
            </a:endParaRPr>
          </a:p>
          <a:p>
            <a:pPr algn="ctr">
              <a:lnSpc>
                <a:spcPts val="2400"/>
              </a:lnSpc>
              <a:spcBef>
                <a:spcPct val="0"/>
              </a:spcBef>
            </a:pPr>
            <a:endParaRPr lang="ar-EG" sz="2000" b="1">
              <a:solidFill>
                <a:srgbClr val="000000"/>
              </a:solidFill>
              <a:latin typeface="Arial Bold"/>
              <a:ea typeface="Arial Bold"/>
              <a:cs typeface="Arial Bold"/>
              <a:sym typeface="Arial Bold"/>
              <a:rtl/>
            </a:endParaRPr>
          </a:p>
          <a:p>
            <a:pPr algn="ctr">
              <a:lnSpc>
                <a:spcPts val="2400"/>
              </a:lnSpc>
              <a:spcBef>
                <a:spcPct val="0"/>
              </a:spcBef>
            </a:pPr>
            <a:r>
              <a:rPr lang="en-US" sz="2000" b="1">
                <a:solidFill>
                  <a:srgbClr val="000000"/>
                </a:solidFill>
                <a:latin typeface="Arial Bold"/>
                <a:ea typeface="Arial Bold"/>
                <a:cs typeface="Arial Bold"/>
                <a:sym typeface="Arial Bold"/>
              </a:rPr>
              <a:t>4. Trade.gov / International Trade Administration — </a:t>
            </a:r>
            <a:r>
              <a:rPr lang="ar-EG" sz="2000" b="1">
                <a:solidFill>
                  <a:srgbClr val="000000"/>
                </a:solidFill>
                <a:latin typeface="Arial Bold"/>
                <a:ea typeface="Arial Bold"/>
                <a:cs typeface="Arial Bold"/>
                <a:sym typeface="Arial Bold"/>
                <a:rtl/>
              </a:rPr>
              <a:t>معلومات عامة عن التجارة الإلكترونية في الجزائر، وإمكانات السوق</a:t>
            </a:r>
          </a:p>
          <a:p>
            <a:pPr algn="ctr">
              <a:lnSpc>
                <a:spcPts val="2400"/>
              </a:lnSpc>
              <a:spcBef>
                <a:spcPct val="0"/>
              </a:spcBef>
            </a:pPr>
            <a:endParaRPr lang="ar-EG" sz="2000" b="1">
              <a:solidFill>
                <a:srgbClr val="000000"/>
              </a:solidFill>
              <a:latin typeface="Arial Bold"/>
              <a:ea typeface="Arial Bold"/>
              <a:cs typeface="Arial Bold"/>
              <a:sym typeface="Arial Bold"/>
              <a:rtl/>
            </a:endParaRPr>
          </a:p>
          <a:p>
            <a:pPr algn="ctr">
              <a:lnSpc>
                <a:spcPts val="2400"/>
              </a:lnSpc>
              <a:spcBef>
                <a:spcPct val="0"/>
              </a:spcBef>
            </a:pPr>
            <a:endParaRPr lang="ar-EG" sz="2000" b="1">
              <a:solidFill>
                <a:srgbClr val="000000"/>
              </a:solidFill>
              <a:latin typeface="Arial Bold"/>
              <a:ea typeface="Arial Bold"/>
              <a:cs typeface="Arial Bold"/>
              <a:sym typeface="Arial Bold"/>
              <a:rtl/>
            </a:endParaRPr>
          </a:p>
          <a:p>
            <a:pPr algn="ctr">
              <a:lnSpc>
                <a:spcPts val="2400"/>
              </a:lnSpc>
              <a:spcBef>
                <a:spcPct val="0"/>
              </a:spcBef>
            </a:pPr>
            <a:r>
              <a:rPr lang="en-US" sz="2000" b="1">
                <a:solidFill>
                  <a:srgbClr val="000000"/>
                </a:solidFill>
                <a:latin typeface="Arial Bold"/>
                <a:ea typeface="Arial Bold"/>
                <a:cs typeface="Arial Bold"/>
                <a:sym typeface="Arial Bold"/>
              </a:rPr>
              <a:t>5. Lloyds Bank Trade / International Trade Portal — </a:t>
            </a:r>
            <a:r>
              <a:rPr lang="ar-EG" sz="2000" b="1">
                <a:solidFill>
                  <a:srgbClr val="000000"/>
                </a:solidFill>
                <a:latin typeface="Arial Bold"/>
                <a:ea typeface="Arial Bold"/>
                <a:cs typeface="Arial Bold"/>
                <a:sym typeface="Arial Bold"/>
                <a:rtl/>
              </a:rPr>
              <a:t>خلفية عن تطور التجارة الإلكترونية في الجزائر ﹣ تاريخيًا وكيف بدأت ﹣ لشرح السياق</a:t>
            </a:r>
          </a:p>
          <a:p>
            <a:pPr algn="ctr">
              <a:lnSpc>
                <a:spcPts val="2400"/>
              </a:lnSpc>
              <a:spcBef>
                <a:spcPct val="0"/>
              </a:spcBef>
            </a:pPr>
            <a:endParaRPr lang="ar-EG" sz="2000" b="1">
              <a:solidFill>
                <a:srgbClr val="000000"/>
              </a:solidFill>
              <a:latin typeface="Arial Bold"/>
              <a:ea typeface="Arial Bold"/>
              <a:cs typeface="Arial Bold"/>
              <a:sym typeface="Arial Bold"/>
              <a:rtl/>
            </a:endParaRPr>
          </a:p>
          <a:p>
            <a:pPr algn="ctr">
              <a:lnSpc>
                <a:spcPts val="2400"/>
              </a:lnSpc>
              <a:spcBef>
                <a:spcPct val="0"/>
              </a:spcBef>
            </a:pPr>
            <a:endParaRPr lang="ar-EG" sz="2000" b="1">
              <a:solidFill>
                <a:srgbClr val="000000"/>
              </a:solidFill>
              <a:latin typeface="Arial Bold"/>
              <a:ea typeface="Arial Bold"/>
              <a:cs typeface="Arial Bold"/>
              <a:sym typeface="Arial Bold"/>
              <a:rtl/>
            </a:endParaRPr>
          </a:p>
          <a:p>
            <a:pPr algn="ctr">
              <a:lnSpc>
                <a:spcPts val="2400"/>
              </a:lnSpc>
              <a:spcBef>
                <a:spcPct val="0"/>
              </a:spcBef>
            </a:pPr>
            <a:r>
              <a:rPr lang="en-US" sz="2000" b="1">
                <a:solidFill>
                  <a:srgbClr val="000000"/>
                </a:solidFill>
                <a:latin typeface="Arial Bold"/>
                <a:ea typeface="Arial Bold"/>
                <a:cs typeface="Arial Bold"/>
                <a:sym typeface="Arial Bold"/>
              </a:rPr>
              <a:t>6. DataReportal / Digital 2024 — </a:t>
            </a:r>
            <a:r>
              <a:rPr lang="ar-EG" sz="2000" b="1">
                <a:solidFill>
                  <a:srgbClr val="000000"/>
                </a:solidFill>
                <a:latin typeface="Arial Bold"/>
                <a:ea typeface="Arial Bold"/>
                <a:cs typeface="Arial Bold"/>
                <a:sym typeface="Arial Bold"/>
                <a:rtl/>
              </a:rPr>
              <a:t>الإحصائيات لعام </a:t>
            </a:r>
            <a:r>
              <a:rPr lang="en-US" sz="2000" b="1">
                <a:solidFill>
                  <a:srgbClr val="000000"/>
                </a:solidFill>
                <a:latin typeface="Arial Bold"/>
                <a:ea typeface="Arial Bold"/>
                <a:cs typeface="Arial Bold"/>
                <a:sym typeface="Arial Bold"/>
              </a:rPr>
              <a:t>2024</a:t>
            </a:r>
            <a:r>
              <a:rPr lang="ar-EG" sz="2000" b="1">
                <a:solidFill>
                  <a:srgbClr val="000000"/>
                </a:solidFill>
                <a:latin typeface="Arial Bold"/>
                <a:ea typeface="Arial Bold"/>
                <a:cs typeface="Arial Bold"/>
                <a:sym typeface="Arial Bold"/>
                <a:rtl/>
              </a:rPr>
              <a:t> بخصوص عدد مستخدمي الإنترنت ونسبة الاختراق</a:t>
            </a:r>
          </a:p>
          <a:p>
            <a:pPr algn="ctr">
              <a:lnSpc>
                <a:spcPts val="2400"/>
              </a:lnSpc>
              <a:spcBef>
                <a:spcPct val="0"/>
              </a:spcBef>
            </a:pPr>
            <a:endParaRPr lang="ar-EG" sz="2000" b="1">
              <a:solidFill>
                <a:srgbClr val="000000"/>
              </a:solidFill>
              <a:latin typeface="Arial Bold"/>
              <a:ea typeface="Arial Bold"/>
              <a:cs typeface="Arial Bold"/>
              <a:sym typeface="Arial Bold"/>
              <a:rtl/>
            </a:endParaRPr>
          </a:p>
          <a:p>
            <a:pPr algn="ctr">
              <a:lnSpc>
                <a:spcPts val="2400"/>
              </a:lnSpc>
              <a:spcBef>
                <a:spcPct val="0"/>
              </a:spcBef>
            </a:pPr>
            <a:endParaRPr lang="ar-EG" sz="2000" b="1">
              <a:solidFill>
                <a:srgbClr val="000000"/>
              </a:solidFill>
              <a:latin typeface="Arial Bold"/>
              <a:ea typeface="Arial Bold"/>
              <a:cs typeface="Arial Bold"/>
              <a:sym typeface="Arial Bold"/>
              <a:rtl/>
            </a:endParaRPr>
          </a:p>
          <a:p>
            <a:pPr algn="ctr">
              <a:lnSpc>
                <a:spcPts val="2400"/>
              </a:lnSpc>
              <a:spcBef>
                <a:spcPct val="0"/>
              </a:spcBef>
            </a:pPr>
            <a:r>
              <a:rPr lang="en-US" sz="2000" b="1">
                <a:solidFill>
                  <a:srgbClr val="000000"/>
                </a:solidFill>
                <a:latin typeface="Arial Bold"/>
                <a:ea typeface="Arial Bold"/>
                <a:cs typeface="Arial Bold"/>
                <a:sym typeface="Arial Bold"/>
              </a:rPr>
              <a:t>7. ECDB (</a:t>
            </a:r>
            <a:r>
              <a:rPr lang="ar-EG" sz="2000" b="1">
                <a:solidFill>
                  <a:srgbClr val="000000"/>
                </a:solidFill>
                <a:latin typeface="Arial Bold"/>
                <a:ea typeface="Arial Bold"/>
                <a:cs typeface="Arial Bold"/>
                <a:sym typeface="Arial Bold"/>
                <a:rtl/>
              </a:rPr>
              <a:t>تقسيم حسب الفئات مثل الأزياء</a:t>
            </a:r>
            <a:r>
              <a:rPr lang="en-US" sz="2000" b="1">
                <a:solidFill>
                  <a:srgbClr val="000000"/>
                </a:solidFill>
                <a:latin typeface="Arial Bold"/>
                <a:ea typeface="Arial Bold"/>
                <a:cs typeface="Arial Bold"/>
                <a:sym typeface="Arial Bold"/>
              </a:rPr>
              <a:t> “Fashion eCommerce”) — </a:t>
            </a:r>
            <a:r>
              <a:rPr lang="ar-EG" sz="2000" b="1">
                <a:solidFill>
                  <a:srgbClr val="000000"/>
                </a:solidFill>
                <a:latin typeface="Arial Bold"/>
                <a:ea typeface="Arial Bold"/>
                <a:cs typeface="Arial Bold"/>
                <a:sym typeface="Arial Bold"/>
                <a:rtl/>
              </a:rPr>
              <a:t>لتوضيح كيف أن جزءًا من سوق التجارة الإلكترونية مخصص لقطاعات مثل الموضة والحرف</a:t>
            </a:r>
          </a:p>
          <a:p>
            <a:pPr algn="ctr">
              <a:lnSpc>
                <a:spcPts val="2400"/>
              </a:lnSpc>
              <a:spcBef>
                <a:spcPct val="0"/>
              </a:spcBef>
            </a:pPr>
            <a:endParaRPr lang="ar-EG" sz="2000" b="1">
              <a:solidFill>
                <a:srgbClr val="000000"/>
              </a:solidFill>
              <a:latin typeface="Arial Bold"/>
              <a:ea typeface="Arial Bold"/>
              <a:cs typeface="Arial Bold"/>
              <a:sym typeface="Arial Bold"/>
              <a:rtl/>
            </a:endParaRPr>
          </a:p>
          <a:p>
            <a:pPr algn="ctr">
              <a:lnSpc>
                <a:spcPts val="2400"/>
              </a:lnSpc>
              <a:spcBef>
                <a:spcPct val="0"/>
              </a:spcBef>
            </a:pPr>
            <a:endParaRPr lang="ar-EG" sz="2000" b="1">
              <a:solidFill>
                <a:srgbClr val="000000"/>
              </a:solidFill>
              <a:latin typeface="Arial Bold"/>
              <a:ea typeface="Arial Bold"/>
              <a:cs typeface="Arial Bold"/>
              <a:sym typeface="Arial Bold"/>
              <a:rtl/>
            </a:endParaRPr>
          </a:p>
          <a:p>
            <a:pPr algn="ctr">
              <a:lnSpc>
                <a:spcPts val="2400"/>
              </a:lnSpc>
              <a:spcBef>
                <a:spcPct val="0"/>
              </a:spcBef>
            </a:pPr>
            <a:r>
              <a:rPr lang="en-US" sz="2000" b="1">
                <a:solidFill>
                  <a:srgbClr val="000000"/>
                </a:solidFill>
                <a:latin typeface="Arial Bold"/>
                <a:ea typeface="Arial Bold"/>
                <a:cs typeface="Arial Bold"/>
                <a:sym typeface="Arial Bold"/>
              </a:rPr>
              <a:t>8. 6Wresearch — </a:t>
            </a:r>
            <a:r>
              <a:rPr lang="ar-EG" sz="2000" b="1">
                <a:solidFill>
                  <a:srgbClr val="000000"/>
                </a:solidFill>
                <a:latin typeface="Arial Bold"/>
                <a:ea typeface="Arial Bold"/>
                <a:cs typeface="Arial Bold"/>
                <a:sym typeface="Arial Bold"/>
                <a:rtl/>
              </a:rPr>
              <a:t>توقعات ونظرة عامة على السوق الرقمي في الجزائر ونموه</a:t>
            </a:r>
          </a:p>
          <a:p>
            <a:pPr algn="ctr">
              <a:lnSpc>
                <a:spcPts val="2400"/>
              </a:lnSpc>
              <a:spcBef>
                <a:spcPct val="0"/>
              </a:spcBef>
            </a:pPr>
            <a:endParaRPr lang="ar-EG" sz="2000" b="1">
              <a:solidFill>
                <a:srgbClr val="000000"/>
              </a:solidFill>
              <a:latin typeface="Arial Bold"/>
              <a:ea typeface="Arial Bold"/>
              <a:cs typeface="Arial Bold"/>
              <a:sym typeface="Arial Bold"/>
              <a:rtl/>
            </a:endParaRPr>
          </a:p>
          <a:p>
            <a:pPr algn="ctr">
              <a:lnSpc>
                <a:spcPts val="2400"/>
              </a:lnSpc>
              <a:spcBef>
                <a:spcPct val="0"/>
              </a:spcBef>
            </a:pPr>
            <a:endParaRPr lang="ar-EG" sz="2000" b="1">
              <a:solidFill>
                <a:srgbClr val="000000"/>
              </a:solidFill>
              <a:latin typeface="Arial Bold"/>
              <a:ea typeface="Arial Bold"/>
              <a:cs typeface="Arial Bold"/>
              <a:sym typeface="Arial Bold"/>
              <a:rtl/>
            </a:endParaRPr>
          </a:p>
          <a:p>
            <a:pPr algn="ctr">
              <a:lnSpc>
                <a:spcPts val="2400"/>
              </a:lnSpc>
              <a:spcBef>
                <a:spcPct val="0"/>
              </a:spcBef>
            </a:pPr>
            <a:r>
              <a:rPr lang="en-US" sz="2000" b="1">
                <a:solidFill>
                  <a:srgbClr val="000000"/>
                </a:solidFill>
                <a:latin typeface="Arial Bold"/>
                <a:ea typeface="Arial Bold"/>
                <a:cs typeface="Arial Bold"/>
                <a:sym typeface="Arial Bold"/>
              </a:rPr>
              <a:t>9. ARPCE / </a:t>
            </a:r>
            <a:r>
              <a:rPr lang="ar-EG" sz="2000" b="1">
                <a:solidFill>
                  <a:srgbClr val="000000"/>
                </a:solidFill>
                <a:latin typeface="Arial Bold"/>
                <a:ea typeface="Arial Bold"/>
                <a:cs typeface="Arial Bold"/>
                <a:sym typeface="Arial Bold"/>
                <a:rtl/>
              </a:rPr>
              <a:t>المصادر الإعلامية — نسب استخدام الإنترنت والانتشار</a:t>
            </a:r>
            <a:r>
              <a:rPr lang="en-US" sz="2000" b="1">
                <a:solidFill>
                  <a:srgbClr val="000000"/>
                </a:solidFill>
                <a:latin typeface="Arial Bold"/>
                <a:ea typeface="Arial Bold"/>
                <a:cs typeface="Arial Bold"/>
                <a:sym typeface="Arial Bold"/>
              </a:rPr>
              <a:t> (</a:t>
            </a:r>
            <a:r>
              <a:rPr lang="ar-EG" sz="2000" b="1">
                <a:solidFill>
                  <a:srgbClr val="000000"/>
                </a:solidFill>
                <a:latin typeface="Arial Bold"/>
                <a:ea typeface="Arial Bold"/>
                <a:cs typeface="Arial Bold"/>
                <a:sym typeface="Arial Bold"/>
                <a:rtl/>
              </a:rPr>
              <a:t>مقتبسة ضمن مواقع مثل</a:t>
            </a:r>
            <a:r>
              <a:rPr lang="en-US" sz="2000" b="1">
                <a:solidFill>
                  <a:srgbClr val="000000"/>
                </a:solidFill>
                <a:latin typeface="Arial Bold"/>
                <a:ea typeface="Arial Bold"/>
                <a:cs typeface="Arial Bold"/>
                <a:sym typeface="Arial Bold"/>
              </a:rPr>
              <a:t> TS2)</a:t>
            </a:r>
          </a:p>
        </p:txBody>
      </p:sp>
      <p:sp>
        <p:nvSpPr>
          <p:cNvPr id="3" name="TextBox 3"/>
          <p:cNvSpPr txBox="1"/>
          <p:nvPr/>
        </p:nvSpPr>
        <p:spPr>
          <a:xfrm>
            <a:off x="4971745" y="402952"/>
            <a:ext cx="7525345" cy="809625"/>
          </a:xfrm>
          <a:prstGeom prst="rect">
            <a:avLst/>
          </a:prstGeom>
        </p:spPr>
        <p:txBody>
          <a:bodyPr lIns="0" tIns="0" rIns="0" bIns="0" rtlCol="0" anchor="t">
            <a:spAutoFit/>
          </a:bodyPr>
          <a:lstStyle/>
          <a:p>
            <a:pPr algn="ctr" rtl="1">
              <a:lnSpc>
                <a:spcPts val="6239"/>
              </a:lnSpc>
              <a:spcBef>
                <a:spcPct val="0"/>
              </a:spcBef>
            </a:pPr>
            <a:r>
              <a:rPr lang="ar-EG" sz="5199" b="1" i="1">
                <a:solidFill>
                  <a:srgbClr val="000000"/>
                </a:solidFill>
                <a:latin typeface="Arial Bold Italics"/>
                <a:ea typeface="Arial Bold Italics"/>
                <a:cs typeface="Arial Bold Italics"/>
                <a:sym typeface="Arial Bold Italics"/>
                <a:rtl/>
              </a:rPr>
              <a:t>المصادر التي استخدمتها</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AutoShape 3"/>
          <p:cNvSpPr/>
          <p:nvPr/>
        </p:nvSpPr>
        <p:spPr>
          <a:xfrm rot="5393451">
            <a:off x="14513787" y="-986352"/>
            <a:ext cx="4547030" cy="0"/>
          </a:xfrm>
          <a:prstGeom prst="line">
            <a:avLst/>
          </a:prstGeom>
          <a:ln w="9525" cap="rnd">
            <a:solidFill>
              <a:srgbClr val="FFFF00"/>
            </a:solidFill>
            <a:prstDash val="solid"/>
            <a:headEnd type="none" w="sm" len="sm"/>
            <a:tailEnd type="none" w="sm" len="sm"/>
          </a:ln>
        </p:spPr>
      </p:sp>
      <p:sp>
        <p:nvSpPr>
          <p:cNvPr id="4" name="AutoShape 4"/>
          <p:cNvSpPr/>
          <p:nvPr/>
        </p:nvSpPr>
        <p:spPr>
          <a:xfrm rot="2674401">
            <a:off x="16600387" y="1725536"/>
            <a:ext cx="1269498" cy="0"/>
          </a:xfrm>
          <a:prstGeom prst="line">
            <a:avLst/>
          </a:prstGeom>
          <a:ln w="9525" cap="rnd">
            <a:solidFill>
              <a:srgbClr val="FFFF00"/>
            </a:solidFill>
            <a:prstDash val="solid"/>
            <a:headEnd type="none" w="sm" len="sm"/>
            <a:tailEnd type="none" w="sm" len="sm"/>
          </a:ln>
        </p:spPr>
      </p:sp>
      <p:sp>
        <p:nvSpPr>
          <p:cNvPr id="5" name="Freeform 5"/>
          <p:cNvSpPr/>
          <p:nvPr/>
        </p:nvSpPr>
        <p:spPr>
          <a:xfrm>
            <a:off x="17630069" y="2116973"/>
            <a:ext cx="391361" cy="395518"/>
          </a:xfrm>
          <a:custGeom>
            <a:avLst/>
            <a:gdLst/>
            <a:ahLst/>
            <a:cxnLst/>
            <a:rect l="l" t="t" r="r" b="b"/>
            <a:pathLst>
              <a:path w="391361" h="395518">
                <a:moveTo>
                  <a:pt x="0" y="0"/>
                </a:moveTo>
                <a:lnTo>
                  <a:pt x="391362" y="0"/>
                </a:lnTo>
                <a:lnTo>
                  <a:pt x="391362" y="395518"/>
                </a:lnTo>
                <a:lnTo>
                  <a:pt x="0" y="3955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2961585" y="8250051"/>
            <a:ext cx="558442" cy="2437928"/>
          </a:xfrm>
          <a:custGeom>
            <a:avLst/>
            <a:gdLst/>
            <a:ahLst/>
            <a:cxnLst/>
            <a:rect l="l" t="t" r="r" b="b"/>
            <a:pathLst>
              <a:path w="558442" h="2437928">
                <a:moveTo>
                  <a:pt x="0" y="0"/>
                </a:moveTo>
                <a:lnTo>
                  <a:pt x="558442" y="0"/>
                </a:lnTo>
                <a:lnTo>
                  <a:pt x="558442" y="2437928"/>
                </a:lnTo>
                <a:lnTo>
                  <a:pt x="0" y="24379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7" name="Group 7"/>
          <p:cNvGrpSpPr/>
          <p:nvPr/>
        </p:nvGrpSpPr>
        <p:grpSpPr>
          <a:xfrm rot="-5400000">
            <a:off x="1014670" y="1265494"/>
            <a:ext cx="456150" cy="394500"/>
            <a:chOff x="0" y="0"/>
            <a:chExt cx="608200" cy="526000"/>
          </a:xfrm>
        </p:grpSpPr>
        <p:sp>
          <p:nvSpPr>
            <p:cNvPr id="8" name="Freeform 8"/>
            <p:cNvSpPr/>
            <p:nvPr/>
          </p:nvSpPr>
          <p:spPr>
            <a:xfrm>
              <a:off x="0" y="0"/>
              <a:ext cx="608203" cy="526034"/>
            </a:xfrm>
            <a:custGeom>
              <a:avLst/>
              <a:gdLst/>
              <a:ahLst/>
              <a:cxnLst/>
              <a:rect l="l" t="t" r="r" b="b"/>
              <a:pathLst>
                <a:path w="608203" h="526034">
                  <a:moveTo>
                    <a:pt x="0" y="0"/>
                  </a:moveTo>
                  <a:lnTo>
                    <a:pt x="608203" y="0"/>
                  </a:lnTo>
                  <a:lnTo>
                    <a:pt x="304038" y="526034"/>
                  </a:lnTo>
                  <a:close/>
                </a:path>
              </a:pathLst>
            </a:custGeom>
            <a:solidFill>
              <a:srgbClr val="FFFF00"/>
            </a:solidFill>
          </p:spPr>
        </p:sp>
      </p:grpSp>
      <p:sp>
        <p:nvSpPr>
          <p:cNvPr id="9" name="TextBox 9"/>
          <p:cNvSpPr txBox="1"/>
          <p:nvPr/>
        </p:nvSpPr>
        <p:spPr>
          <a:xfrm>
            <a:off x="1531425" y="962425"/>
            <a:ext cx="15225150" cy="981600"/>
          </a:xfrm>
          <a:prstGeom prst="rect">
            <a:avLst/>
          </a:prstGeom>
        </p:spPr>
        <p:txBody>
          <a:bodyPr lIns="0" tIns="0" rIns="0" bIns="0" rtlCol="0" anchor="t">
            <a:spAutoFit/>
          </a:bodyPr>
          <a:lstStyle/>
          <a:p>
            <a:pPr algn="l">
              <a:lnSpc>
                <a:spcPts val="6240"/>
              </a:lnSpc>
            </a:pPr>
            <a:r>
              <a:rPr lang="en-US" sz="5200" b="1">
                <a:solidFill>
                  <a:srgbClr val="FFFFFF"/>
                </a:solidFill>
                <a:latin typeface="Arial Bold"/>
                <a:ea typeface="Arial Bold"/>
                <a:cs typeface="Arial Bold"/>
                <a:sym typeface="Arial Bold"/>
              </a:rPr>
              <a:t>Introduction</a:t>
            </a:r>
          </a:p>
        </p:txBody>
      </p:sp>
      <p:sp>
        <p:nvSpPr>
          <p:cNvPr id="10" name="TextBox 10"/>
          <p:cNvSpPr txBox="1"/>
          <p:nvPr/>
        </p:nvSpPr>
        <p:spPr>
          <a:xfrm>
            <a:off x="1531425" y="2374275"/>
            <a:ext cx="15225150" cy="438150"/>
          </a:xfrm>
          <a:prstGeom prst="rect">
            <a:avLst/>
          </a:prstGeom>
        </p:spPr>
        <p:txBody>
          <a:bodyPr lIns="0" tIns="0" rIns="0" bIns="0" rtlCol="0" anchor="t">
            <a:spAutoFit/>
          </a:bodyPr>
          <a:lstStyle/>
          <a:p>
            <a:pPr algn="l">
              <a:lnSpc>
                <a:spcPts val="3359"/>
              </a:lnSpc>
            </a:pPr>
            <a:endParaRPr/>
          </a:p>
        </p:txBody>
      </p:sp>
      <p:sp>
        <p:nvSpPr>
          <p:cNvPr id="11" name="Freeform 11"/>
          <p:cNvSpPr/>
          <p:nvPr/>
        </p:nvSpPr>
        <p:spPr>
          <a:xfrm>
            <a:off x="7931032" y="1048242"/>
            <a:ext cx="5260274" cy="746956"/>
          </a:xfrm>
          <a:custGeom>
            <a:avLst/>
            <a:gdLst/>
            <a:ahLst/>
            <a:cxnLst/>
            <a:rect l="l" t="t" r="r" b="b"/>
            <a:pathLst>
              <a:path w="5260274" h="746956">
                <a:moveTo>
                  <a:pt x="0" y="0"/>
                </a:moveTo>
                <a:lnTo>
                  <a:pt x="5260274" y="0"/>
                </a:lnTo>
                <a:lnTo>
                  <a:pt x="5260274" y="746956"/>
                </a:lnTo>
                <a:lnTo>
                  <a:pt x="0" y="74695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1960698" y="8760530"/>
            <a:ext cx="5693280" cy="1526468"/>
          </a:xfrm>
          <a:custGeom>
            <a:avLst/>
            <a:gdLst/>
            <a:ahLst/>
            <a:cxnLst/>
            <a:rect l="l" t="t" r="r" b="b"/>
            <a:pathLst>
              <a:path w="5693280" h="1526468">
                <a:moveTo>
                  <a:pt x="0" y="0"/>
                </a:moveTo>
                <a:lnTo>
                  <a:pt x="5693280" y="0"/>
                </a:lnTo>
                <a:lnTo>
                  <a:pt x="5693280" y="1526468"/>
                </a:lnTo>
                <a:lnTo>
                  <a:pt x="0" y="15264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 name="AutoShape 13"/>
          <p:cNvSpPr/>
          <p:nvPr/>
        </p:nvSpPr>
        <p:spPr>
          <a:xfrm rot="5383348">
            <a:off x="14950790" y="5600168"/>
            <a:ext cx="5364863" cy="0"/>
          </a:xfrm>
          <a:prstGeom prst="line">
            <a:avLst/>
          </a:prstGeom>
          <a:ln w="19050" cap="rnd">
            <a:solidFill>
              <a:srgbClr val="002060"/>
            </a:solidFill>
            <a:prstDash val="solid"/>
            <a:headEnd type="none" w="sm" len="sm"/>
            <a:tailEnd type="none" w="sm" len="sm"/>
          </a:ln>
        </p:spPr>
      </p:sp>
      <p:sp>
        <p:nvSpPr>
          <p:cNvPr id="14" name="AutoShape 14"/>
          <p:cNvSpPr/>
          <p:nvPr/>
        </p:nvSpPr>
        <p:spPr>
          <a:xfrm rot="2674620">
            <a:off x="16348575" y="2410025"/>
            <a:ext cx="1515662" cy="0"/>
          </a:xfrm>
          <a:prstGeom prst="line">
            <a:avLst/>
          </a:prstGeom>
          <a:ln w="19050" cap="rnd">
            <a:solidFill>
              <a:srgbClr val="002060"/>
            </a:solidFill>
            <a:prstDash val="solid"/>
            <a:headEnd type="none" w="sm" len="sm"/>
            <a:tailEnd type="none" w="sm" len="sm"/>
          </a:ln>
        </p:spPr>
      </p:sp>
      <p:sp>
        <p:nvSpPr>
          <p:cNvPr id="15" name="Freeform 15"/>
          <p:cNvSpPr/>
          <p:nvPr/>
        </p:nvSpPr>
        <p:spPr>
          <a:xfrm>
            <a:off x="16257795" y="1545136"/>
            <a:ext cx="408686" cy="412842"/>
          </a:xfrm>
          <a:custGeom>
            <a:avLst/>
            <a:gdLst/>
            <a:ahLst/>
            <a:cxnLst/>
            <a:rect l="l" t="t" r="r" b="b"/>
            <a:pathLst>
              <a:path w="408686" h="412842">
                <a:moveTo>
                  <a:pt x="0" y="0"/>
                </a:moveTo>
                <a:lnTo>
                  <a:pt x="408686" y="0"/>
                </a:lnTo>
                <a:lnTo>
                  <a:pt x="408686" y="412843"/>
                </a:lnTo>
                <a:lnTo>
                  <a:pt x="0" y="41284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6" name="Freeform 16"/>
          <p:cNvSpPr/>
          <p:nvPr/>
        </p:nvSpPr>
        <p:spPr>
          <a:xfrm>
            <a:off x="18258344" y="2910762"/>
            <a:ext cx="80112" cy="881760"/>
          </a:xfrm>
          <a:custGeom>
            <a:avLst/>
            <a:gdLst/>
            <a:ahLst/>
            <a:cxnLst/>
            <a:rect l="l" t="t" r="r" b="b"/>
            <a:pathLst>
              <a:path w="80112" h="881760">
                <a:moveTo>
                  <a:pt x="0" y="0"/>
                </a:moveTo>
                <a:lnTo>
                  <a:pt x="80112" y="0"/>
                </a:lnTo>
                <a:lnTo>
                  <a:pt x="80112" y="881760"/>
                </a:lnTo>
                <a:lnTo>
                  <a:pt x="0" y="88176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7" name="Freeform 17"/>
          <p:cNvSpPr/>
          <p:nvPr/>
        </p:nvSpPr>
        <p:spPr>
          <a:xfrm>
            <a:off x="17008271" y="5631847"/>
            <a:ext cx="143382" cy="1007138"/>
          </a:xfrm>
          <a:custGeom>
            <a:avLst/>
            <a:gdLst/>
            <a:ahLst/>
            <a:cxnLst/>
            <a:rect l="l" t="t" r="r" b="b"/>
            <a:pathLst>
              <a:path w="143382" h="1007138">
                <a:moveTo>
                  <a:pt x="0" y="0"/>
                </a:moveTo>
                <a:lnTo>
                  <a:pt x="143382" y="0"/>
                </a:lnTo>
                <a:lnTo>
                  <a:pt x="143382" y="1007138"/>
                </a:lnTo>
                <a:lnTo>
                  <a:pt x="0" y="100713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8" name="AutoShape 18"/>
          <p:cNvSpPr/>
          <p:nvPr/>
        </p:nvSpPr>
        <p:spPr>
          <a:xfrm rot="5383348">
            <a:off x="626308" y="701976"/>
            <a:ext cx="5364864" cy="0"/>
          </a:xfrm>
          <a:prstGeom prst="line">
            <a:avLst/>
          </a:prstGeom>
          <a:ln w="19050" cap="rnd">
            <a:solidFill>
              <a:srgbClr val="002060"/>
            </a:solidFill>
            <a:prstDash val="solid"/>
            <a:headEnd type="none" w="sm" len="sm"/>
            <a:tailEnd type="none" w="sm" len="sm"/>
          </a:ln>
        </p:spPr>
      </p:sp>
      <p:sp>
        <p:nvSpPr>
          <p:cNvPr id="19" name="AutoShape 19"/>
          <p:cNvSpPr/>
          <p:nvPr/>
        </p:nvSpPr>
        <p:spPr>
          <a:xfrm rot="2674619">
            <a:off x="5741052" y="1228794"/>
            <a:ext cx="1515662" cy="0"/>
          </a:xfrm>
          <a:prstGeom prst="line">
            <a:avLst/>
          </a:prstGeom>
          <a:ln w="19050" cap="rnd">
            <a:solidFill>
              <a:srgbClr val="002060"/>
            </a:solidFill>
            <a:prstDash val="solid"/>
            <a:headEnd type="none" w="sm" len="sm"/>
            <a:tailEnd type="none" w="sm" len="sm"/>
          </a:ln>
        </p:spPr>
      </p:sp>
      <p:grpSp>
        <p:nvGrpSpPr>
          <p:cNvPr id="20" name="Group 20"/>
          <p:cNvGrpSpPr/>
          <p:nvPr/>
        </p:nvGrpSpPr>
        <p:grpSpPr>
          <a:xfrm rot="-10800000">
            <a:off x="6964785" y="1682575"/>
            <a:ext cx="404180" cy="400024"/>
            <a:chOff x="0" y="0"/>
            <a:chExt cx="538907" cy="533365"/>
          </a:xfrm>
        </p:grpSpPr>
        <p:sp>
          <p:nvSpPr>
            <p:cNvPr id="21" name="Freeform 21"/>
            <p:cNvSpPr/>
            <p:nvPr/>
          </p:nvSpPr>
          <p:spPr>
            <a:xfrm>
              <a:off x="0" y="0"/>
              <a:ext cx="566420" cy="560832"/>
            </a:xfrm>
            <a:custGeom>
              <a:avLst/>
              <a:gdLst/>
              <a:ahLst/>
              <a:cxnLst/>
              <a:rect l="l" t="t" r="r" b="b"/>
              <a:pathLst>
                <a:path w="566420" h="560832">
                  <a:moveTo>
                    <a:pt x="50800" y="281178"/>
                  </a:moveTo>
                  <a:cubicBezTo>
                    <a:pt x="50800" y="408305"/>
                    <a:pt x="157480" y="510032"/>
                    <a:pt x="279908" y="510032"/>
                  </a:cubicBezTo>
                  <a:lnTo>
                    <a:pt x="279908" y="535432"/>
                  </a:lnTo>
                  <a:lnTo>
                    <a:pt x="279908" y="510032"/>
                  </a:lnTo>
                  <a:cubicBezTo>
                    <a:pt x="408305" y="510032"/>
                    <a:pt x="515620" y="407797"/>
                    <a:pt x="515620" y="281178"/>
                  </a:cubicBezTo>
                  <a:lnTo>
                    <a:pt x="541020" y="281178"/>
                  </a:lnTo>
                  <a:lnTo>
                    <a:pt x="515620" y="281178"/>
                  </a:lnTo>
                  <a:cubicBezTo>
                    <a:pt x="515620" y="154432"/>
                    <a:pt x="408051" y="50800"/>
                    <a:pt x="279908" y="50800"/>
                  </a:cubicBezTo>
                  <a:lnTo>
                    <a:pt x="279908" y="25400"/>
                  </a:lnTo>
                  <a:lnTo>
                    <a:pt x="279908" y="50800"/>
                  </a:lnTo>
                  <a:cubicBezTo>
                    <a:pt x="157734" y="50800"/>
                    <a:pt x="50800" y="153924"/>
                    <a:pt x="50800" y="281178"/>
                  </a:cubicBezTo>
                  <a:lnTo>
                    <a:pt x="25400" y="281178"/>
                  </a:lnTo>
                  <a:lnTo>
                    <a:pt x="50800" y="281178"/>
                  </a:lnTo>
                  <a:moveTo>
                    <a:pt x="0" y="281178"/>
                  </a:moveTo>
                  <a:cubicBezTo>
                    <a:pt x="0" y="125476"/>
                    <a:pt x="130048" y="0"/>
                    <a:pt x="279908" y="0"/>
                  </a:cubicBezTo>
                  <a:cubicBezTo>
                    <a:pt x="434848" y="0"/>
                    <a:pt x="566420" y="124968"/>
                    <a:pt x="566420" y="281178"/>
                  </a:cubicBezTo>
                  <a:cubicBezTo>
                    <a:pt x="566420" y="437515"/>
                    <a:pt x="434594" y="560832"/>
                    <a:pt x="279908" y="560832"/>
                  </a:cubicBezTo>
                  <a:cubicBezTo>
                    <a:pt x="130175" y="560832"/>
                    <a:pt x="0" y="437134"/>
                    <a:pt x="0" y="281178"/>
                  </a:cubicBezTo>
                  <a:close/>
                </a:path>
              </a:pathLst>
            </a:custGeom>
            <a:solidFill>
              <a:srgbClr val="002060"/>
            </a:solidFill>
          </p:spPr>
        </p:sp>
      </p:grpSp>
      <p:sp>
        <p:nvSpPr>
          <p:cNvPr id="22" name="AutoShape 22"/>
          <p:cNvSpPr/>
          <p:nvPr/>
        </p:nvSpPr>
        <p:spPr>
          <a:xfrm rot="5388880">
            <a:off x="-2108147" y="4838468"/>
            <a:ext cx="5356166" cy="0"/>
          </a:xfrm>
          <a:prstGeom prst="line">
            <a:avLst/>
          </a:prstGeom>
          <a:ln w="19050" cap="rnd">
            <a:solidFill>
              <a:srgbClr val="002060"/>
            </a:solidFill>
            <a:prstDash val="solid"/>
            <a:headEnd type="none" w="sm" len="sm"/>
            <a:tailEnd type="none" w="sm" len="sm"/>
          </a:ln>
        </p:spPr>
      </p:sp>
      <p:sp>
        <p:nvSpPr>
          <p:cNvPr id="23" name="AutoShape 23"/>
          <p:cNvSpPr/>
          <p:nvPr/>
        </p:nvSpPr>
        <p:spPr>
          <a:xfrm rot="2674413">
            <a:off x="345046" y="8028611"/>
            <a:ext cx="1503412" cy="0"/>
          </a:xfrm>
          <a:prstGeom prst="line">
            <a:avLst/>
          </a:prstGeom>
          <a:ln w="19050" cap="rnd">
            <a:solidFill>
              <a:srgbClr val="002060"/>
            </a:solidFill>
            <a:prstDash val="solid"/>
            <a:headEnd type="none" w="sm" len="sm"/>
            <a:tailEnd type="none" w="sm" len="sm"/>
          </a:ln>
        </p:spPr>
      </p:sp>
      <p:sp>
        <p:nvSpPr>
          <p:cNvPr id="24" name="Freeform 24"/>
          <p:cNvSpPr/>
          <p:nvPr/>
        </p:nvSpPr>
        <p:spPr>
          <a:xfrm>
            <a:off x="1515022" y="8478052"/>
            <a:ext cx="451996" cy="456152"/>
          </a:xfrm>
          <a:custGeom>
            <a:avLst/>
            <a:gdLst/>
            <a:ahLst/>
            <a:cxnLst/>
            <a:rect l="l" t="t" r="r" b="b"/>
            <a:pathLst>
              <a:path w="451996" h="456152">
                <a:moveTo>
                  <a:pt x="0" y="0"/>
                </a:moveTo>
                <a:lnTo>
                  <a:pt x="451996" y="0"/>
                </a:lnTo>
                <a:lnTo>
                  <a:pt x="451996" y="456153"/>
                </a:lnTo>
                <a:lnTo>
                  <a:pt x="0" y="45615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25" name="AutoShape 25"/>
          <p:cNvSpPr/>
          <p:nvPr/>
        </p:nvSpPr>
        <p:spPr>
          <a:xfrm rot="5383348">
            <a:off x="12438202" y="12941594"/>
            <a:ext cx="5364863" cy="0"/>
          </a:xfrm>
          <a:prstGeom prst="line">
            <a:avLst/>
          </a:prstGeom>
          <a:ln w="19050" cap="rnd">
            <a:solidFill>
              <a:srgbClr val="002060"/>
            </a:solidFill>
            <a:prstDash val="solid"/>
            <a:headEnd type="none" w="sm" len="sm"/>
            <a:tailEnd type="none" w="sm" len="sm"/>
          </a:ln>
        </p:spPr>
      </p:sp>
      <p:sp>
        <p:nvSpPr>
          <p:cNvPr id="26" name="AutoShape 26"/>
          <p:cNvSpPr/>
          <p:nvPr/>
        </p:nvSpPr>
        <p:spPr>
          <a:xfrm rot="2674620">
            <a:off x="13835987" y="9751451"/>
            <a:ext cx="1515662" cy="0"/>
          </a:xfrm>
          <a:prstGeom prst="line">
            <a:avLst/>
          </a:prstGeom>
          <a:ln w="19050" cap="rnd">
            <a:solidFill>
              <a:srgbClr val="002060"/>
            </a:solidFill>
            <a:prstDash val="solid"/>
            <a:headEnd type="none" w="sm" len="sm"/>
            <a:tailEnd type="none" w="sm" len="sm"/>
          </a:ln>
        </p:spPr>
      </p:sp>
      <p:sp>
        <p:nvSpPr>
          <p:cNvPr id="27" name="Freeform 27"/>
          <p:cNvSpPr/>
          <p:nvPr/>
        </p:nvSpPr>
        <p:spPr>
          <a:xfrm>
            <a:off x="13745207" y="8886562"/>
            <a:ext cx="408686" cy="412842"/>
          </a:xfrm>
          <a:custGeom>
            <a:avLst/>
            <a:gdLst/>
            <a:ahLst/>
            <a:cxnLst/>
            <a:rect l="l" t="t" r="r" b="b"/>
            <a:pathLst>
              <a:path w="408686" h="412842">
                <a:moveTo>
                  <a:pt x="0" y="0"/>
                </a:moveTo>
                <a:lnTo>
                  <a:pt x="408686" y="0"/>
                </a:lnTo>
                <a:lnTo>
                  <a:pt x="408686" y="412843"/>
                </a:lnTo>
                <a:lnTo>
                  <a:pt x="0" y="41284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8" name="TextBox 28"/>
          <p:cNvSpPr txBox="1"/>
          <p:nvPr/>
        </p:nvSpPr>
        <p:spPr>
          <a:xfrm>
            <a:off x="561274" y="2267107"/>
            <a:ext cx="16811305" cy="4772025"/>
          </a:xfrm>
          <a:prstGeom prst="rect">
            <a:avLst/>
          </a:prstGeom>
        </p:spPr>
        <p:txBody>
          <a:bodyPr lIns="0" tIns="0" rIns="0" bIns="0" rtlCol="0" anchor="t">
            <a:spAutoFit/>
          </a:bodyPr>
          <a:lstStyle/>
          <a:p>
            <a:pPr algn="ctr">
              <a:lnSpc>
                <a:spcPts val="2354"/>
              </a:lnSpc>
              <a:spcBef>
                <a:spcPct val="0"/>
              </a:spcBef>
            </a:pPr>
            <a:r>
              <a:rPr lang="en-US" sz="1961" b="1">
                <a:solidFill>
                  <a:srgbClr val="000000"/>
                </a:solidFill>
                <a:latin typeface="Calibri (MS) Bold"/>
                <a:ea typeface="Calibri (MS) Bold"/>
                <a:cs typeface="Calibri (MS) Bold"/>
                <a:sym typeface="Calibri (MS) Bold"/>
              </a:rPr>
              <a:t>Mon projet s’intitule « Hirfa », une application innovante qui vise à créer un pont entre les artisans et les clients à travers une plateforme digitale moderne, sécurisée et intuitive.</a:t>
            </a:r>
          </a:p>
          <a:p>
            <a:pPr algn="ctr">
              <a:lnSpc>
                <a:spcPts val="2354"/>
              </a:lnSpc>
              <a:spcBef>
                <a:spcPct val="0"/>
              </a:spcBef>
            </a:pPr>
            <a:endParaRPr lang="en-US" sz="1961" b="1">
              <a:solidFill>
                <a:srgbClr val="000000"/>
              </a:solidFill>
              <a:latin typeface="Calibri (MS) Bold"/>
              <a:ea typeface="Calibri (MS) Bold"/>
              <a:cs typeface="Calibri (MS) Bold"/>
              <a:sym typeface="Calibri (MS) Bold"/>
            </a:endParaRPr>
          </a:p>
          <a:p>
            <a:pPr algn="ctr">
              <a:lnSpc>
                <a:spcPts val="2354"/>
              </a:lnSpc>
              <a:spcBef>
                <a:spcPct val="0"/>
              </a:spcBef>
            </a:pPr>
            <a:r>
              <a:rPr lang="en-US" sz="1961" b="1">
                <a:solidFill>
                  <a:srgbClr val="000000"/>
                </a:solidFill>
                <a:latin typeface="Calibri (MS) Bold"/>
                <a:ea typeface="Calibri (MS) Bold"/>
                <a:cs typeface="Calibri (MS) Bold"/>
                <a:sym typeface="Calibri (MS) Bold"/>
              </a:rPr>
              <a:t>L’idée principale repose sur la valorisation du savoir-faire artisanal local, en permettant aux utilisateurs d’accéder facilement à un répertoire complet d’artisans — tels que les cuisinières traditionnelles, les couturières et d’autres métiers manuels — avec leurs profils, leurs réalisations, leurs tarifs et leurs coordonnées.</a:t>
            </a:r>
          </a:p>
          <a:p>
            <a:pPr algn="ctr">
              <a:lnSpc>
                <a:spcPts val="2354"/>
              </a:lnSpc>
              <a:spcBef>
                <a:spcPct val="0"/>
              </a:spcBef>
            </a:pPr>
            <a:endParaRPr lang="en-US" sz="1961" b="1">
              <a:solidFill>
                <a:srgbClr val="000000"/>
              </a:solidFill>
              <a:latin typeface="Calibri (MS) Bold"/>
              <a:ea typeface="Calibri (MS) Bold"/>
              <a:cs typeface="Calibri (MS) Bold"/>
              <a:sym typeface="Calibri (MS) Bold"/>
            </a:endParaRPr>
          </a:p>
          <a:p>
            <a:pPr algn="ctr">
              <a:lnSpc>
                <a:spcPts val="2354"/>
              </a:lnSpc>
              <a:spcBef>
                <a:spcPct val="0"/>
              </a:spcBef>
            </a:pPr>
            <a:r>
              <a:rPr lang="en-US" sz="1961" b="1">
                <a:solidFill>
                  <a:srgbClr val="000000"/>
                </a:solidFill>
                <a:latin typeface="Calibri (MS) Bold"/>
                <a:ea typeface="Calibri (MS) Bold"/>
                <a:cs typeface="Calibri (MS) Bold"/>
                <a:sym typeface="Calibri (MS) Bold"/>
              </a:rPr>
              <a:t>Ce projet revêt une importance particulière, car il contribue à l’autonomisation des femmes au foyer, à la promotion de l’artisanat traditionnel et à la digitalisation des micro-entreprises locales, tout en réduisant la dépendance aux réseaux sociaux souvent peu fiables pour ce type de services.</a:t>
            </a:r>
          </a:p>
          <a:p>
            <a:pPr algn="ctr">
              <a:lnSpc>
                <a:spcPts val="2354"/>
              </a:lnSpc>
              <a:spcBef>
                <a:spcPct val="0"/>
              </a:spcBef>
            </a:pPr>
            <a:endParaRPr lang="en-US" sz="1961" b="1">
              <a:solidFill>
                <a:srgbClr val="000000"/>
              </a:solidFill>
              <a:latin typeface="Calibri (MS) Bold"/>
              <a:ea typeface="Calibri (MS) Bold"/>
              <a:cs typeface="Calibri (MS) Bold"/>
              <a:sym typeface="Calibri (MS) Bold"/>
            </a:endParaRPr>
          </a:p>
          <a:p>
            <a:pPr algn="ctr">
              <a:lnSpc>
                <a:spcPts val="2354"/>
              </a:lnSpc>
              <a:spcBef>
                <a:spcPct val="0"/>
              </a:spcBef>
            </a:pPr>
            <a:r>
              <a:rPr lang="en-US" sz="1961" b="1">
                <a:solidFill>
                  <a:srgbClr val="000000"/>
                </a:solidFill>
                <a:latin typeface="Calibri (MS) Bold"/>
                <a:ea typeface="Calibri (MS) Bold"/>
                <a:cs typeface="Calibri (MS) Bold"/>
                <a:sym typeface="Calibri (MS) Bold"/>
              </a:rPr>
              <a:t>L’idée est née d’un constat simple : la difficulté de trouver des artisans de confiance et le manque de visibilité dont souffrent de nombreux talents, notamment féminins, dans nos communautés.</a:t>
            </a:r>
          </a:p>
          <a:p>
            <a:pPr algn="ctr">
              <a:lnSpc>
                <a:spcPts val="2354"/>
              </a:lnSpc>
              <a:spcBef>
                <a:spcPct val="0"/>
              </a:spcBef>
            </a:pPr>
            <a:endParaRPr lang="en-US" sz="1961" b="1">
              <a:solidFill>
                <a:srgbClr val="000000"/>
              </a:solidFill>
              <a:latin typeface="Calibri (MS) Bold"/>
              <a:ea typeface="Calibri (MS) Bold"/>
              <a:cs typeface="Calibri (MS) Bold"/>
              <a:sym typeface="Calibri (MS) Bold"/>
            </a:endParaRPr>
          </a:p>
          <a:p>
            <a:pPr algn="ctr">
              <a:lnSpc>
                <a:spcPts val="2354"/>
              </a:lnSpc>
              <a:spcBef>
                <a:spcPct val="0"/>
              </a:spcBef>
            </a:pPr>
            <a:r>
              <a:rPr lang="en-US" sz="1961" b="1">
                <a:solidFill>
                  <a:srgbClr val="000000"/>
                </a:solidFill>
                <a:latin typeface="Calibri (MS) Bold"/>
                <a:ea typeface="Calibri (MS) Bold"/>
                <a:cs typeface="Calibri (MS) Bold"/>
                <a:sym typeface="Calibri (MS) Bold"/>
              </a:rPr>
              <a:t>Hirfa apporte une solution concrète à ce problème en facilitant la communication, la promotion et la mise en relation directe entre les clients et les artisans.</a:t>
            </a:r>
          </a:p>
          <a:p>
            <a:pPr algn="ctr">
              <a:lnSpc>
                <a:spcPts val="2354"/>
              </a:lnSpc>
              <a:spcBef>
                <a:spcPct val="0"/>
              </a:spcBef>
            </a:pPr>
            <a:endParaRPr lang="en-US" sz="1961" b="1">
              <a:solidFill>
                <a:srgbClr val="000000"/>
              </a:solidFill>
              <a:latin typeface="Calibri (MS) Bold"/>
              <a:ea typeface="Calibri (MS) Bold"/>
              <a:cs typeface="Calibri (MS) Bold"/>
              <a:sym typeface="Calibri (MS) Bold"/>
            </a:endParaRPr>
          </a:p>
          <a:p>
            <a:pPr algn="ctr">
              <a:lnSpc>
                <a:spcPts val="2354"/>
              </a:lnSpc>
              <a:spcBef>
                <a:spcPct val="0"/>
              </a:spcBef>
            </a:pPr>
            <a:r>
              <a:rPr lang="en-US" sz="1961" b="1">
                <a:solidFill>
                  <a:srgbClr val="000000"/>
                </a:solidFill>
                <a:latin typeface="Calibri (MS) Bold"/>
                <a:ea typeface="Calibri (MS) Bold"/>
                <a:cs typeface="Calibri (MS) Bold"/>
                <a:sym typeface="Calibri (MS) Bold"/>
              </a:rPr>
              <a:t>À long terme, la vision de notre start-up est de faire de Hirfa une référence nationale — et pourquoi pas régionale — dans le domaine de la valorisation du patrimoine artisanal, en plaçant nos traditions « entre vos mains, dans votre téléphone ».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AutoShape 3"/>
          <p:cNvSpPr/>
          <p:nvPr/>
        </p:nvSpPr>
        <p:spPr>
          <a:xfrm rot="5393451">
            <a:off x="14513787" y="-986352"/>
            <a:ext cx="4547030" cy="0"/>
          </a:xfrm>
          <a:prstGeom prst="line">
            <a:avLst/>
          </a:prstGeom>
          <a:ln w="9525" cap="rnd">
            <a:solidFill>
              <a:srgbClr val="FFFF00"/>
            </a:solidFill>
            <a:prstDash val="solid"/>
            <a:headEnd type="none" w="sm" len="sm"/>
            <a:tailEnd type="none" w="sm" len="sm"/>
          </a:ln>
        </p:spPr>
      </p:sp>
      <p:sp>
        <p:nvSpPr>
          <p:cNvPr id="4" name="AutoShape 4"/>
          <p:cNvSpPr/>
          <p:nvPr/>
        </p:nvSpPr>
        <p:spPr>
          <a:xfrm rot="2674401">
            <a:off x="16600387" y="1725536"/>
            <a:ext cx="1269498" cy="0"/>
          </a:xfrm>
          <a:prstGeom prst="line">
            <a:avLst/>
          </a:prstGeom>
          <a:ln w="9525" cap="rnd">
            <a:solidFill>
              <a:srgbClr val="FFFF00"/>
            </a:solidFill>
            <a:prstDash val="solid"/>
            <a:headEnd type="none" w="sm" len="sm"/>
            <a:tailEnd type="none" w="sm" len="sm"/>
          </a:ln>
        </p:spPr>
      </p:sp>
      <p:sp>
        <p:nvSpPr>
          <p:cNvPr id="5" name="Freeform 5"/>
          <p:cNvSpPr/>
          <p:nvPr/>
        </p:nvSpPr>
        <p:spPr>
          <a:xfrm>
            <a:off x="17630069" y="2116973"/>
            <a:ext cx="391361" cy="395518"/>
          </a:xfrm>
          <a:custGeom>
            <a:avLst/>
            <a:gdLst/>
            <a:ahLst/>
            <a:cxnLst/>
            <a:rect l="l" t="t" r="r" b="b"/>
            <a:pathLst>
              <a:path w="391361" h="395518">
                <a:moveTo>
                  <a:pt x="0" y="0"/>
                </a:moveTo>
                <a:lnTo>
                  <a:pt x="391362" y="0"/>
                </a:lnTo>
                <a:lnTo>
                  <a:pt x="391362" y="395518"/>
                </a:lnTo>
                <a:lnTo>
                  <a:pt x="0" y="3955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2961585" y="8250051"/>
            <a:ext cx="558442" cy="2437928"/>
          </a:xfrm>
          <a:custGeom>
            <a:avLst/>
            <a:gdLst/>
            <a:ahLst/>
            <a:cxnLst/>
            <a:rect l="l" t="t" r="r" b="b"/>
            <a:pathLst>
              <a:path w="558442" h="2437928">
                <a:moveTo>
                  <a:pt x="0" y="0"/>
                </a:moveTo>
                <a:lnTo>
                  <a:pt x="558442" y="0"/>
                </a:lnTo>
                <a:lnTo>
                  <a:pt x="558442" y="2437928"/>
                </a:lnTo>
                <a:lnTo>
                  <a:pt x="0" y="24379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7" name="Group 7"/>
          <p:cNvGrpSpPr/>
          <p:nvPr/>
        </p:nvGrpSpPr>
        <p:grpSpPr>
          <a:xfrm rot="-5400000">
            <a:off x="1014670" y="1265494"/>
            <a:ext cx="456150" cy="394500"/>
            <a:chOff x="0" y="0"/>
            <a:chExt cx="608200" cy="526000"/>
          </a:xfrm>
        </p:grpSpPr>
        <p:sp>
          <p:nvSpPr>
            <p:cNvPr id="8" name="Freeform 8"/>
            <p:cNvSpPr/>
            <p:nvPr/>
          </p:nvSpPr>
          <p:spPr>
            <a:xfrm>
              <a:off x="0" y="0"/>
              <a:ext cx="608203" cy="526034"/>
            </a:xfrm>
            <a:custGeom>
              <a:avLst/>
              <a:gdLst/>
              <a:ahLst/>
              <a:cxnLst/>
              <a:rect l="l" t="t" r="r" b="b"/>
              <a:pathLst>
                <a:path w="608203" h="526034">
                  <a:moveTo>
                    <a:pt x="0" y="0"/>
                  </a:moveTo>
                  <a:lnTo>
                    <a:pt x="608203" y="0"/>
                  </a:lnTo>
                  <a:lnTo>
                    <a:pt x="304038" y="526034"/>
                  </a:lnTo>
                  <a:close/>
                </a:path>
              </a:pathLst>
            </a:custGeom>
            <a:solidFill>
              <a:srgbClr val="FFFF00"/>
            </a:solidFill>
          </p:spPr>
        </p:sp>
      </p:grpSp>
      <p:sp>
        <p:nvSpPr>
          <p:cNvPr id="9" name="TextBox 9"/>
          <p:cNvSpPr txBox="1"/>
          <p:nvPr/>
        </p:nvSpPr>
        <p:spPr>
          <a:xfrm>
            <a:off x="1531425" y="962425"/>
            <a:ext cx="15225150" cy="981600"/>
          </a:xfrm>
          <a:prstGeom prst="rect">
            <a:avLst/>
          </a:prstGeom>
        </p:spPr>
        <p:txBody>
          <a:bodyPr lIns="0" tIns="0" rIns="0" bIns="0" rtlCol="0" anchor="t">
            <a:spAutoFit/>
          </a:bodyPr>
          <a:lstStyle/>
          <a:p>
            <a:pPr algn="l">
              <a:lnSpc>
                <a:spcPts val="6240"/>
              </a:lnSpc>
            </a:pPr>
            <a:r>
              <a:rPr lang="en-US" sz="5200" b="1">
                <a:solidFill>
                  <a:srgbClr val="FFFFFF"/>
                </a:solidFill>
                <a:latin typeface="Arial Bold"/>
                <a:ea typeface="Arial Bold"/>
                <a:cs typeface="Arial Bold"/>
                <a:sym typeface="Arial Bold"/>
              </a:rPr>
              <a:t>L'idée de projet</a:t>
            </a:r>
          </a:p>
        </p:txBody>
      </p:sp>
      <p:sp>
        <p:nvSpPr>
          <p:cNvPr id="10" name="Freeform 10"/>
          <p:cNvSpPr/>
          <p:nvPr/>
        </p:nvSpPr>
        <p:spPr>
          <a:xfrm>
            <a:off x="7931032" y="1048242"/>
            <a:ext cx="5260274" cy="746956"/>
          </a:xfrm>
          <a:custGeom>
            <a:avLst/>
            <a:gdLst/>
            <a:ahLst/>
            <a:cxnLst/>
            <a:rect l="l" t="t" r="r" b="b"/>
            <a:pathLst>
              <a:path w="5260274" h="746956">
                <a:moveTo>
                  <a:pt x="0" y="0"/>
                </a:moveTo>
                <a:lnTo>
                  <a:pt x="5260274" y="0"/>
                </a:lnTo>
                <a:lnTo>
                  <a:pt x="5260274" y="746956"/>
                </a:lnTo>
                <a:lnTo>
                  <a:pt x="0" y="74695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1960698" y="8760530"/>
            <a:ext cx="5693280" cy="1526468"/>
          </a:xfrm>
          <a:custGeom>
            <a:avLst/>
            <a:gdLst/>
            <a:ahLst/>
            <a:cxnLst/>
            <a:rect l="l" t="t" r="r" b="b"/>
            <a:pathLst>
              <a:path w="5693280" h="1526468">
                <a:moveTo>
                  <a:pt x="0" y="0"/>
                </a:moveTo>
                <a:lnTo>
                  <a:pt x="5693280" y="0"/>
                </a:lnTo>
                <a:lnTo>
                  <a:pt x="5693280" y="1526468"/>
                </a:lnTo>
                <a:lnTo>
                  <a:pt x="0" y="15264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2" name="AutoShape 12"/>
          <p:cNvSpPr/>
          <p:nvPr/>
        </p:nvSpPr>
        <p:spPr>
          <a:xfrm rot="5383348">
            <a:off x="14950790" y="5600168"/>
            <a:ext cx="5364863" cy="0"/>
          </a:xfrm>
          <a:prstGeom prst="line">
            <a:avLst/>
          </a:prstGeom>
          <a:ln w="19050" cap="rnd">
            <a:solidFill>
              <a:srgbClr val="002060"/>
            </a:solidFill>
            <a:prstDash val="solid"/>
            <a:headEnd type="none" w="sm" len="sm"/>
            <a:tailEnd type="none" w="sm" len="sm"/>
          </a:ln>
        </p:spPr>
      </p:sp>
      <p:sp>
        <p:nvSpPr>
          <p:cNvPr id="13" name="AutoShape 13"/>
          <p:cNvSpPr/>
          <p:nvPr/>
        </p:nvSpPr>
        <p:spPr>
          <a:xfrm rot="2674620">
            <a:off x="16348575" y="2410025"/>
            <a:ext cx="1515662" cy="0"/>
          </a:xfrm>
          <a:prstGeom prst="line">
            <a:avLst/>
          </a:prstGeom>
          <a:ln w="19050" cap="rnd">
            <a:solidFill>
              <a:srgbClr val="002060"/>
            </a:solidFill>
            <a:prstDash val="solid"/>
            <a:headEnd type="none" w="sm" len="sm"/>
            <a:tailEnd type="none" w="sm" len="sm"/>
          </a:ln>
        </p:spPr>
      </p:sp>
      <p:sp>
        <p:nvSpPr>
          <p:cNvPr id="14" name="Freeform 14"/>
          <p:cNvSpPr/>
          <p:nvPr/>
        </p:nvSpPr>
        <p:spPr>
          <a:xfrm>
            <a:off x="16257795" y="1545136"/>
            <a:ext cx="408686" cy="412842"/>
          </a:xfrm>
          <a:custGeom>
            <a:avLst/>
            <a:gdLst/>
            <a:ahLst/>
            <a:cxnLst/>
            <a:rect l="l" t="t" r="r" b="b"/>
            <a:pathLst>
              <a:path w="408686" h="412842">
                <a:moveTo>
                  <a:pt x="0" y="0"/>
                </a:moveTo>
                <a:lnTo>
                  <a:pt x="408686" y="0"/>
                </a:lnTo>
                <a:lnTo>
                  <a:pt x="408686" y="412843"/>
                </a:lnTo>
                <a:lnTo>
                  <a:pt x="0" y="41284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5" name="Freeform 15"/>
          <p:cNvSpPr/>
          <p:nvPr/>
        </p:nvSpPr>
        <p:spPr>
          <a:xfrm>
            <a:off x="18258344" y="2910762"/>
            <a:ext cx="80112" cy="881760"/>
          </a:xfrm>
          <a:custGeom>
            <a:avLst/>
            <a:gdLst/>
            <a:ahLst/>
            <a:cxnLst/>
            <a:rect l="l" t="t" r="r" b="b"/>
            <a:pathLst>
              <a:path w="80112" h="881760">
                <a:moveTo>
                  <a:pt x="0" y="0"/>
                </a:moveTo>
                <a:lnTo>
                  <a:pt x="80112" y="0"/>
                </a:lnTo>
                <a:lnTo>
                  <a:pt x="80112" y="881760"/>
                </a:lnTo>
                <a:lnTo>
                  <a:pt x="0" y="88176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6" name="Freeform 16"/>
          <p:cNvSpPr/>
          <p:nvPr/>
        </p:nvSpPr>
        <p:spPr>
          <a:xfrm>
            <a:off x="17008271" y="5631847"/>
            <a:ext cx="143382" cy="1007138"/>
          </a:xfrm>
          <a:custGeom>
            <a:avLst/>
            <a:gdLst/>
            <a:ahLst/>
            <a:cxnLst/>
            <a:rect l="l" t="t" r="r" b="b"/>
            <a:pathLst>
              <a:path w="143382" h="1007138">
                <a:moveTo>
                  <a:pt x="0" y="0"/>
                </a:moveTo>
                <a:lnTo>
                  <a:pt x="143382" y="0"/>
                </a:lnTo>
                <a:lnTo>
                  <a:pt x="143382" y="1007138"/>
                </a:lnTo>
                <a:lnTo>
                  <a:pt x="0" y="100713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7" name="AutoShape 17"/>
          <p:cNvSpPr/>
          <p:nvPr/>
        </p:nvSpPr>
        <p:spPr>
          <a:xfrm rot="5383348">
            <a:off x="626308" y="701976"/>
            <a:ext cx="5364864" cy="0"/>
          </a:xfrm>
          <a:prstGeom prst="line">
            <a:avLst/>
          </a:prstGeom>
          <a:ln w="19050" cap="rnd">
            <a:solidFill>
              <a:srgbClr val="002060"/>
            </a:solidFill>
            <a:prstDash val="solid"/>
            <a:headEnd type="none" w="sm" len="sm"/>
            <a:tailEnd type="none" w="sm" len="sm"/>
          </a:ln>
        </p:spPr>
      </p:sp>
      <p:sp>
        <p:nvSpPr>
          <p:cNvPr id="18" name="AutoShape 18"/>
          <p:cNvSpPr/>
          <p:nvPr/>
        </p:nvSpPr>
        <p:spPr>
          <a:xfrm rot="2674619">
            <a:off x="5741052" y="1228794"/>
            <a:ext cx="1515662" cy="0"/>
          </a:xfrm>
          <a:prstGeom prst="line">
            <a:avLst/>
          </a:prstGeom>
          <a:ln w="19050" cap="rnd">
            <a:solidFill>
              <a:srgbClr val="002060"/>
            </a:solidFill>
            <a:prstDash val="solid"/>
            <a:headEnd type="none" w="sm" len="sm"/>
            <a:tailEnd type="none" w="sm" len="sm"/>
          </a:ln>
        </p:spPr>
      </p:sp>
      <p:grpSp>
        <p:nvGrpSpPr>
          <p:cNvPr id="19" name="Group 19"/>
          <p:cNvGrpSpPr/>
          <p:nvPr/>
        </p:nvGrpSpPr>
        <p:grpSpPr>
          <a:xfrm rot="-10800000">
            <a:off x="6964785" y="1682575"/>
            <a:ext cx="404180" cy="400024"/>
            <a:chOff x="0" y="0"/>
            <a:chExt cx="538907" cy="533365"/>
          </a:xfrm>
        </p:grpSpPr>
        <p:sp>
          <p:nvSpPr>
            <p:cNvPr id="20" name="Freeform 20"/>
            <p:cNvSpPr/>
            <p:nvPr/>
          </p:nvSpPr>
          <p:spPr>
            <a:xfrm>
              <a:off x="0" y="0"/>
              <a:ext cx="566420" cy="560832"/>
            </a:xfrm>
            <a:custGeom>
              <a:avLst/>
              <a:gdLst/>
              <a:ahLst/>
              <a:cxnLst/>
              <a:rect l="l" t="t" r="r" b="b"/>
              <a:pathLst>
                <a:path w="566420" h="560832">
                  <a:moveTo>
                    <a:pt x="50800" y="281178"/>
                  </a:moveTo>
                  <a:cubicBezTo>
                    <a:pt x="50800" y="408305"/>
                    <a:pt x="157480" y="510032"/>
                    <a:pt x="279908" y="510032"/>
                  </a:cubicBezTo>
                  <a:lnTo>
                    <a:pt x="279908" y="535432"/>
                  </a:lnTo>
                  <a:lnTo>
                    <a:pt x="279908" y="510032"/>
                  </a:lnTo>
                  <a:cubicBezTo>
                    <a:pt x="408305" y="510032"/>
                    <a:pt x="515620" y="407797"/>
                    <a:pt x="515620" y="281178"/>
                  </a:cubicBezTo>
                  <a:lnTo>
                    <a:pt x="541020" y="281178"/>
                  </a:lnTo>
                  <a:lnTo>
                    <a:pt x="515620" y="281178"/>
                  </a:lnTo>
                  <a:cubicBezTo>
                    <a:pt x="515620" y="154432"/>
                    <a:pt x="408051" y="50800"/>
                    <a:pt x="279908" y="50800"/>
                  </a:cubicBezTo>
                  <a:lnTo>
                    <a:pt x="279908" y="25400"/>
                  </a:lnTo>
                  <a:lnTo>
                    <a:pt x="279908" y="50800"/>
                  </a:lnTo>
                  <a:cubicBezTo>
                    <a:pt x="157734" y="50800"/>
                    <a:pt x="50800" y="153924"/>
                    <a:pt x="50800" y="281178"/>
                  </a:cubicBezTo>
                  <a:lnTo>
                    <a:pt x="25400" y="281178"/>
                  </a:lnTo>
                  <a:lnTo>
                    <a:pt x="50800" y="281178"/>
                  </a:lnTo>
                  <a:moveTo>
                    <a:pt x="0" y="281178"/>
                  </a:moveTo>
                  <a:cubicBezTo>
                    <a:pt x="0" y="125476"/>
                    <a:pt x="130048" y="0"/>
                    <a:pt x="279908" y="0"/>
                  </a:cubicBezTo>
                  <a:cubicBezTo>
                    <a:pt x="434848" y="0"/>
                    <a:pt x="566420" y="124968"/>
                    <a:pt x="566420" y="281178"/>
                  </a:cubicBezTo>
                  <a:cubicBezTo>
                    <a:pt x="566420" y="437515"/>
                    <a:pt x="434594" y="560832"/>
                    <a:pt x="279908" y="560832"/>
                  </a:cubicBezTo>
                  <a:cubicBezTo>
                    <a:pt x="130175" y="560832"/>
                    <a:pt x="0" y="437134"/>
                    <a:pt x="0" y="281178"/>
                  </a:cubicBezTo>
                  <a:close/>
                </a:path>
              </a:pathLst>
            </a:custGeom>
            <a:solidFill>
              <a:srgbClr val="002060"/>
            </a:solidFill>
          </p:spPr>
        </p:sp>
      </p:grpSp>
      <p:sp>
        <p:nvSpPr>
          <p:cNvPr id="21" name="AutoShape 21"/>
          <p:cNvSpPr/>
          <p:nvPr/>
        </p:nvSpPr>
        <p:spPr>
          <a:xfrm rot="5388880">
            <a:off x="-2108147" y="4838468"/>
            <a:ext cx="5356166" cy="0"/>
          </a:xfrm>
          <a:prstGeom prst="line">
            <a:avLst/>
          </a:prstGeom>
          <a:ln w="19050" cap="rnd">
            <a:solidFill>
              <a:srgbClr val="002060"/>
            </a:solidFill>
            <a:prstDash val="solid"/>
            <a:headEnd type="none" w="sm" len="sm"/>
            <a:tailEnd type="none" w="sm" len="sm"/>
          </a:ln>
        </p:spPr>
      </p:sp>
      <p:sp>
        <p:nvSpPr>
          <p:cNvPr id="22" name="AutoShape 22"/>
          <p:cNvSpPr/>
          <p:nvPr/>
        </p:nvSpPr>
        <p:spPr>
          <a:xfrm rot="2674413">
            <a:off x="345046" y="8028611"/>
            <a:ext cx="1503412" cy="0"/>
          </a:xfrm>
          <a:prstGeom prst="line">
            <a:avLst/>
          </a:prstGeom>
          <a:ln w="19050" cap="rnd">
            <a:solidFill>
              <a:srgbClr val="002060"/>
            </a:solidFill>
            <a:prstDash val="solid"/>
            <a:headEnd type="none" w="sm" len="sm"/>
            <a:tailEnd type="none" w="sm" len="sm"/>
          </a:ln>
        </p:spPr>
      </p:sp>
      <p:sp>
        <p:nvSpPr>
          <p:cNvPr id="23" name="Freeform 23"/>
          <p:cNvSpPr/>
          <p:nvPr/>
        </p:nvSpPr>
        <p:spPr>
          <a:xfrm>
            <a:off x="1515022" y="8478052"/>
            <a:ext cx="451996" cy="456152"/>
          </a:xfrm>
          <a:custGeom>
            <a:avLst/>
            <a:gdLst/>
            <a:ahLst/>
            <a:cxnLst/>
            <a:rect l="l" t="t" r="r" b="b"/>
            <a:pathLst>
              <a:path w="451996" h="456152">
                <a:moveTo>
                  <a:pt x="0" y="0"/>
                </a:moveTo>
                <a:lnTo>
                  <a:pt x="451996" y="0"/>
                </a:lnTo>
                <a:lnTo>
                  <a:pt x="451996" y="456153"/>
                </a:lnTo>
                <a:lnTo>
                  <a:pt x="0" y="45615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24" name="AutoShape 24"/>
          <p:cNvSpPr/>
          <p:nvPr/>
        </p:nvSpPr>
        <p:spPr>
          <a:xfrm rot="5383348">
            <a:off x="12438202" y="12941594"/>
            <a:ext cx="5364863" cy="0"/>
          </a:xfrm>
          <a:prstGeom prst="line">
            <a:avLst/>
          </a:prstGeom>
          <a:ln w="19050" cap="rnd">
            <a:solidFill>
              <a:srgbClr val="002060"/>
            </a:solidFill>
            <a:prstDash val="solid"/>
            <a:headEnd type="none" w="sm" len="sm"/>
            <a:tailEnd type="none" w="sm" len="sm"/>
          </a:ln>
        </p:spPr>
      </p:sp>
      <p:sp>
        <p:nvSpPr>
          <p:cNvPr id="25" name="AutoShape 25"/>
          <p:cNvSpPr/>
          <p:nvPr/>
        </p:nvSpPr>
        <p:spPr>
          <a:xfrm rot="2674620">
            <a:off x="13835987" y="9751451"/>
            <a:ext cx="1515662" cy="0"/>
          </a:xfrm>
          <a:prstGeom prst="line">
            <a:avLst/>
          </a:prstGeom>
          <a:ln w="19050" cap="rnd">
            <a:solidFill>
              <a:srgbClr val="002060"/>
            </a:solidFill>
            <a:prstDash val="solid"/>
            <a:headEnd type="none" w="sm" len="sm"/>
            <a:tailEnd type="none" w="sm" len="sm"/>
          </a:ln>
        </p:spPr>
      </p:sp>
      <p:sp>
        <p:nvSpPr>
          <p:cNvPr id="26" name="Freeform 26"/>
          <p:cNvSpPr/>
          <p:nvPr/>
        </p:nvSpPr>
        <p:spPr>
          <a:xfrm>
            <a:off x="13745207" y="8886562"/>
            <a:ext cx="408686" cy="412842"/>
          </a:xfrm>
          <a:custGeom>
            <a:avLst/>
            <a:gdLst/>
            <a:ahLst/>
            <a:cxnLst/>
            <a:rect l="l" t="t" r="r" b="b"/>
            <a:pathLst>
              <a:path w="408686" h="412842">
                <a:moveTo>
                  <a:pt x="0" y="0"/>
                </a:moveTo>
                <a:lnTo>
                  <a:pt x="408686" y="0"/>
                </a:lnTo>
                <a:lnTo>
                  <a:pt x="408686" y="412843"/>
                </a:lnTo>
                <a:lnTo>
                  <a:pt x="0" y="41284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7" name="TextBox 27"/>
          <p:cNvSpPr txBox="1"/>
          <p:nvPr/>
        </p:nvSpPr>
        <p:spPr>
          <a:xfrm>
            <a:off x="1045495" y="2026716"/>
            <a:ext cx="2881759" cy="485775"/>
          </a:xfrm>
          <a:prstGeom prst="rect">
            <a:avLst/>
          </a:prstGeom>
        </p:spPr>
        <p:txBody>
          <a:bodyPr lIns="0" tIns="0" rIns="0" bIns="0" rtlCol="0" anchor="t">
            <a:spAutoFit/>
          </a:bodyPr>
          <a:lstStyle/>
          <a:p>
            <a:pPr algn="ctr">
              <a:lnSpc>
                <a:spcPts val="3359"/>
              </a:lnSpc>
              <a:spcBef>
                <a:spcPct val="0"/>
              </a:spcBef>
            </a:pPr>
            <a:r>
              <a:rPr lang="en-US" sz="2799" u="sng">
                <a:solidFill>
                  <a:srgbClr val="FFFFFF"/>
                </a:solidFill>
                <a:latin typeface="Calibri (MS)"/>
                <a:ea typeface="Calibri (MS)"/>
                <a:cs typeface="Calibri (MS)"/>
                <a:sym typeface="Calibri (MS)"/>
              </a:rPr>
              <a:t>💡 L’idée de projet </a:t>
            </a:r>
          </a:p>
        </p:txBody>
      </p:sp>
      <p:sp>
        <p:nvSpPr>
          <p:cNvPr id="28" name="TextBox 28"/>
          <p:cNvSpPr txBox="1"/>
          <p:nvPr/>
        </p:nvSpPr>
        <p:spPr>
          <a:xfrm>
            <a:off x="635830" y="2559276"/>
            <a:ext cx="17051471" cy="6438900"/>
          </a:xfrm>
          <a:prstGeom prst="rect">
            <a:avLst/>
          </a:prstGeom>
        </p:spPr>
        <p:txBody>
          <a:bodyPr lIns="0" tIns="0" rIns="0" bIns="0" rtlCol="0" anchor="t">
            <a:spAutoFit/>
          </a:bodyPr>
          <a:lstStyle/>
          <a:p>
            <a:pPr algn="ctr">
              <a:lnSpc>
                <a:spcPts val="2438"/>
              </a:lnSpc>
              <a:spcBef>
                <a:spcPct val="0"/>
              </a:spcBef>
            </a:pPr>
            <a:r>
              <a:rPr lang="en-US" sz="2032" b="1">
                <a:solidFill>
                  <a:srgbClr val="000000"/>
                </a:solidFill>
                <a:latin typeface="Calibri (MS) Bold"/>
                <a:ea typeface="Calibri (MS) Bold"/>
                <a:cs typeface="Calibri (MS) Bold"/>
                <a:sym typeface="Calibri (MS) Bold"/>
              </a:rPr>
              <a:t>Hirfa est une application mobile innovante conçue pour faciliter la mise en relation entre les artisans locaux et les clients, à travers une plateforme numérique sécurisée, intuitive et dédiée à la valorisation du savoir-faire traditionnel.</a:t>
            </a:r>
          </a:p>
          <a:p>
            <a:pPr algn="ctr">
              <a:lnSpc>
                <a:spcPts val="2438"/>
              </a:lnSpc>
              <a:spcBef>
                <a:spcPct val="0"/>
              </a:spcBef>
            </a:pPr>
            <a:endParaRPr lang="en-US" sz="2032" b="1">
              <a:solidFill>
                <a:srgbClr val="000000"/>
              </a:solidFill>
              <a:latin typeface="Calibri (MS) Bold"/>
              <a:ea typeface="Calibri (MS) Bold"/>
              <a:cs typeface="Calibri (MS) Bold"/>
              <a:sym typeface="Calibri (MS) Bold"/>
            </a:endParaRPr>
          </a:p>
          <a:p>
            <a:pPr algn="ctr">
              <a:lnSpc>
                <a:spcPts val="2438"/>
              </a:lnSpc>
              <a:spcBef>
                <a:spcPct val="0"/>
              </a:spcBef>
            </a:pPr>
            <a:r>
              <a:rPr lang="en-US" sz="2032" b="1">
                <a:solidFill>
                  <a:srgbClr val="000000"/>
                </a:solidFill>
                <a:latin typeface="Calibri (MS) Bold"/>
                <a:ea typeface="Calibri (MS) Bold"/>
                <a:cs typeface="Calibri (MS) Bold"/>
                <a:sym typeface="Calibri (MS) Bold"/>
              </a:rPr>
              <a:t>🎯 Objectifs clés :</a:t>
            </a:r>
          </a:p>
          <a:p>
            <a:pPr algn="ctr">
              <a:lnSpc>
                <a:spcPts val="2438"/>
              </a:lnSpc>
              <a:spcBef>
                <a:spcPct val="0"/>
              </a:spcBef>
            </a:pPr>
            <a:endParaRPr lang="en-US" sz="2032" b="1">
              <a:solidFill>
                <a:srgbClr val="000000"/>
              </a:solidFill>
              <a:latin typeface="Calibri (MS) Bold"/>
              <a:ea typeface="Calibri (MS) Bold"/>
              <a:cs typeface="Calibri (MS) Bold"/>
              <a:sym typeface="Calibri (MS) Bold"/>
            </a:endParaRPr>
          </a:p>
          <a:p>
            <a:pPr algn="ctr">
              <a:lnSpc>
                <a:spcPts val="2438"/>
              </a:lnSpc>
              <a:spcBef>
                <a:spcPct val="0"/>
              </a:spcBef>
            </a:pPr>
            <a:r>
              <a:rPr lang="en-US" sz="2032" b="1">
                <a:solidFill>
                  <a:srgbClr val="000000"/>
                </a:solidFill>
                <a:latin typeface="Calibri (MS) Bold"/>
                <a:ea typeface="Calibri (MS) Bold"/>
                <a:cs typeface="Calibri (MS) Bold"/>
                <a:sym typeface="Calibri (MS) Bold"/>
              </a:rPr>
              <a:t>Promouvoir et professionnaliser l’artisanat local, en particulier le travail féminin.</a:t>
            </a:r>
          </a:p>
          <a:p>
            <a:pPr algn="ctr">
              <a:lnSpc>
                <a:spcPts val="2438"/>
              </a:lnSpc>
              <a:spcBef>
                <a:spcPct val="0"/>
              </a:spcBef>
            </a:pPr>
            <a:endParaRPr lang="en-US" sz="2032" b="1">
              <a:solidFill>
                <a:srgbClr val="000000"/>
              </a:solidFill>
              <a:latin typeface="Calibri (MS) Bold"/>
              <a:ea typeface="Calibri (MS) Bold"/>
              <a:cs typeface="Calibri (MS) Bold"/>
              <a:sym typeface="Calibri (MS) Bold"/>
            </a:endParaRPr>
          </a:p>
          <a:p>
            <a:pPr algn="ctr">
              <a:lnSpc>
                <a:spcPts val="2438"/>
              </a:lnSpc>
              <a:spcBef>
                <a:spcPct val="0"/>
              </a:spcBef>
            </a:pPr>
            <a:r>
              <a:rPr lang="en-US" sz="2032" b="1">
                <a:solidFill>
                  <a:srgbClr val="000000"/>
                </a:solidFill>
                <a:latin typeface="Calibri (MS) Bold"/>
                <a:ea typeface="Calibri (MS) Bold"/>
                <a:cs typeface="Calibri (MS) Bold"/>
                <a:sym typeface="Calibri (MS) Bold"/>
              </a:rPr>
              <a:t>Offrir un canal digital structuré pour la visibilité et la communication entre artisans et clients.</a:t>
            </a:r>
          </a:p>
          <a:p>
            <a:pPr algn="ctr">
              <a:lnSpc>
                <a:spcPts val="2438"/>
              </a:lnSpc>
              <a:spcBef>
                <a:spcPct val="0"/>
              </a:spcBef>
            </a:pPr>
            <a:endParaRPr lang="en-US" sz="2032" b="1">
              <a:solidFill>
                <a:srgbClr val="000000"/>
              </a:solidFill>
              <a:latin typeface="Calibri (MS) Bold"/>
              <a:ea typeface="Calibri (MS) Bold"/>
              <a:cs typeface="Calibri (MS) Bold"/>
              <a:sym typeface="Calibri (MS) Bold"/>
            </a:endParaRPr>
          </a:p>
          <a:p>
            <a:pPr algn="ctr">
              <a:lnSpc>
                <a:spcPts val="2438"/>
              </a:lnSpc>
              <a:spcBef>
                <a:spcPct val="0"/>
              </a:spcBef>
            </a:pPr>
            <a:r>
              <a:rPr lang="en-US" sz="2032" b="1">
                <a:solidFill>
                  <a:srgbClr val="000000"/>
                </a:solidFill>
                <a:latin typeface="Calibri (MS) Bold"/>
                <a:ea typeface="Calibri (MS) Bold"/>
                <a:cs typeface="Calibri (MS) Bold"/>
                <a:sym typeface="Calibri (MS) Bold"/>
              </a:rPr>
              <a:t>Contribuer à l’intégration économique et sociale des micro-entrepreneurs à travers la transformation digitale.</a:t>
            </a:r>
          </a:p>
          <a:p>
            <a:pPr algn="ctr">
              <a:lnSpc>
                <a:spcPts val="2438"/>
              </a:lnSpc>
              <a:spcBef>
                <a:spcPct val="0"/>
              </a:spcBef>
            </a:pPr>
            <a:endParaRPr lang="en-US" sz="2032" b="1">
              <a:solidFill>
                <a:srgbClr val="000000"/>
              </a:solidFill>
              <a:latin typeface="Calibri (MS) Bold"/>
              <a:ea typeface="Calibri (MS) Bold"/>
              <a:cs typeface="Calibri (MS) Bold"/>
              <a:sym typeface="Calibri (MS) Bold"/>
            </a:endParaRPr>
          </a:p>
          <a:p>
            <a:pPr algn="ctr">
              <a:lnSpc>
                <a:spcPts val="2438"/>
              </a:lnSpc>
              <a:spcBef>
                <a:spcPct val="0"/>
              </a:spcBef>
            </a:pPr>
            <a:endParaRPr lang="en-US" sz="2032" b="1">
              <a:solidFill>
                <a:srgbClr val="000000"/>
              </a:solidFill>
              <a:latin typeface="Calibri (MS) Bold"/>
              <a:ea typeface="Calibri (MS) Bold"/>
              <a:cs typeface="Calibri (MS) Bold"/>
              <a:sym typeface="Calibri (MS) Bold"/>
            </a:endParaRPr>
          </a:p>
          <a:p>
            <a:pPr algn="ctr">
              <a:lnSpc>
                <a:spcPts val="2438"/>
              </a:lnSpc>
              <a:spcBef>
                <a:spcPct val="0"/>
              </a:spcBef>
            </a:pPr>
            <a:r>
              <a:rPr lang="en-US" sz="2032" b="1">
                <a:solidFill>
                  <a:srgbClr val="000000"/>
                </a:solidFill>
                <a:latin typeface="Calibri (MS) Bold"/>
                <a:ea typeface="Calibri (MS) Bold"/>
                <a:cs typeface="Calibri (MS) Bold"/>
                <a:sym typeface="Calibri (MS) Bold"/>
              </a:rPr>
              <a:t>🌟 Originalité de l’idée :</a:t>
            </a:r>
          </a:p>
          <a:p>
            <a:pPr algn="ctr">
              <a:lnSpc>
                <a:spcPts val="2438"/>
              </a:lnSpc>
              <a:spcBef>
                <a:spcPct val="0"/>
              </a:spcBef>
            </a:pPr>
            <a:endParaRPr lang="en-US" sz="2032" b="1">
              <a:solidFill>
                <a:srgbClr val="000000"/>
              </a:solidFill>
              <a:latin typeface="Calibri (MS) Bold"/>
              <a:ea typeface="Calibri (MS) Bold"/>
              <a:cs typeface="Calibri (MS) Bold"/>
              <a:sym typeface="Calibri (MS) Bold"/>
            </a:endParaRPr>
          </a:p>
          <a:p>
            <a:pPr algn="ctr">
              <a:lnSpc>
                <a:spcPts val="2438"/>
              </a:lnSpc>
              <a:spcBef>
                <a:spcPct val="0"/>
              </a:spcBef>
            </a:pPr>
            <a:r>
              <a:rPr lang="en-US" sz="2032" b="1">
                <a:solidFill>
                  <a:srgbClr val="000000"/>
                </a:solidFill>
                <a:latin typeface="Calibri (MS) Bold"/>
                <a:ea typeface="Calibri (MS) Bold"/>
                <a:cs typeface="Calibri (MS) Bold"/>
                <a:sym typeface="Calibri (MS) Bold"/>
              </a:rPr>
              <a:t>Contrairement aux plateformes généralistes et aux réseaux sociaux, Hirfa se distingue par son orientation exclusivement artisanale, la fiabilité des profils, la transparence des services et une approche centrée sur la qualité et la confiance.</a:t>
            </a:r>
          </a:p>
          <a:p>
            <a:pPr algn="ctr">
              <a:lnSpc>
                <a:spcPts val="2438"/>
              </a:lnSpc>
              <a:spcBef>
                <a:spcPct val="0"/>
              </a:spcBef>
            </a:pPr>
            <a:endParaRPr lang="en-US" sz="2032" b="1">
              <a:solidFill>
                <a:srgbClr val="000000"/>
              </a:solidFill>
              <a:latin typeface="Calibri (MS) Bold"/>
              <a:ea typeface="Calibri (MS) Bold"/>
              <a:cs typeface="Calibri (MS) Bold"/>
              <a:sym typeface="Calibri (MS) Bold"/>
            </a:endParaRPr>
          </a:p>
          <a:p>
            <a:pPr algn="ctr">
              <a:lnSpc>
                <a:spcPts val="2438"/>
              </a:lnSpc>
              <a:spcBef>
                <a:spcPct val="0"/>
              </a:spcBef>
            </a:pPr>
            <a:r>
              <a:rPr lang="en-US" sz="2032" b="1">
                <a:solidFill>
                  <a:srgbClr val="000000"/>
                </a:solidFill>
                <a:latin typeface="Calibri (MS) Bold"/>
                <a:ea typeface="Calibri (MS) Bold"/>
                <a:cs typeface="Calibri (MS) Bold"/>
                <a:sym typeface="Calibri (MS) Bold"/>
              </a:rPr>
              <a:t>🚀 Aspect novateur :</a:t>
            </a:r>
          </a:p>
          <a:p>
            <a:pPr algn="ctr">
              <a:lnSpc>
                <a:spcPts val="2438"/>
              </a:lnSpc>
              <a:spcBef>
                <a:spcPct val="0"/>
              </a:spcBef>
            </a:pPr>
            <a:endParaRPr lang="en-US" sz="2032" b="1">
              <a:solidFill>
                <a:srgbClr val="000000"/>
              </a:solidFill>
              <a:latin typeface="Calibri (MS) Bold"/>
              <a:ea typeface="Calibri (MS) Bold"/>
              <a:cs typeface="Calibri (MS) Bold"/>
              <a:sym typeface="Calibri (MS) Bold"/>
            </a:endParaRPr>
          </a:p>
          <a:p>
            <a:pPr algn="ctr">
              <a:lnSpc>
                <a:spcPts val="2438"/>
              </a:lnSpc>
              <a:spcBef>
                <a:spcPct val="0"/>
              </a:spcBef>
            </a:pPr>
            <a:r>
              <a:rPr lang="en-US" sz="2032" b="1">
                <a:solidFill>
                  <a:srgbClr val="000000"/>
                </a:solidFill>
                <a:latin typeface="Calibri (MS) Bold"/>
                <a:ea typeface="Calibri (MS) Bold"/>
                <a:cs typeface="Calibri (MS) Bold"/>
                <a:sym typeface="Calibri (MS) Bold"/>
              </a:rPr>
              <a:t>L’innovation de Hirfa réside dans la digitalisation intelligente du patrimoine artisanal, combinant technologie, sécurité et valorisation culturelle, afin d’inscrire les métiers traditionnels dans une dynamique économique moderne et durable.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AutoShape 3"/>
          <p:cNvSpPr/>
          <p:nvPr/>
        </p:nvSpPr>
        <p:spPr>
          <a:xfrm rot="5393451">
            <a:off x="14513787" y="-986352"/>
            <a:ext cx="4547030" cy="0"/>
          </a:xfrm>
          <a:prstGeom prst="line">
            <a:avLst/>
          </a:prstGeom>
          <a:ln w="9525" cap="rnd">
            <a:solidFill>
              <a:srgbClr val="FFFF00"/>
            </a:solidFill>
            <a:prstDash val="solid"/>
            <a:headEnd type="none" w="sm" len="sm"/>
            <a:tailEnd type="none" w="sm" len="sm"/>
          </a:ln>
        </p:spPr>
      </p:sp>
      <p:sp>
        <p:nvSpPr>
          <p:cNvPr id="4" name="AutoShape 4"/>
          <p:cNvSpPr/>
          <p:nvPr/>
        </p:nvSpPr>
        <p:spPr>
          <a:xfrm rot="2674401">
            <a:off x="16600387" y="1725536"/>
            <a:ext cx="1269498" cy="0"/>
          </a:xfrm>
          <a:prstGeom prst="line">
            <a:avLst/>
          </a:prstGeom>
          <a:ln w="9525" cap="rnd">
            <a:solidFill>
              <a:srgbClr val="FFFF00"/>
            </a:solidFill>
            <a:prstDash val="solid"/>
            <a:headEnd type="none" w="sm" len="sm"/>
            <a:tailEnd type="none" w="sm" len="sm"/>
          </a:ln>
        </p:spPr>
      </p:sp>
      <p:sp>
        <p:nvSpPr>
          <p:cNvPr id="5" name="Freeform 5"/>
          <p:cNvSpPr/>
          <p:nvPr/>
        </p:nvSpPr>
        <p:spPr>
          <a:xfrm>
            <a:off x="17630069" y="2116973"/>
            <a:ext cx="391361" cy="395518"/>
          </a:xfrm>
          <a:custGeom>
            <a:avLst/>
            <a:gdLst/>
            <a:ahLst/>
            <a:cxnLst/>
            <a:rect l="l" t="t" r="r" b="b"/>
            <a:pathLst>
              <a:path w="391361" h="395518">
                <a:moveTo>
                  <a:pt x="0" y="0"/>
                </a:moveTo>
                <a:lnTo>
                  <a:pt x="391362" y="0"/>
                </a:lnTo>
                <a:lnTo>
                  <a:pt x="391362" y="395518"/>
                </a:lnTo>
                <a:lnTo>
                  <a:pt x="0" y="3955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2961585" y="8250051"/>
            <a:ext cx="558442" cy="2437928"/>
          </a:xfrm>
          <a:custGeom>
            <a:avLst/>
            <a:gdLst/>
            <a:ahLst/>
            <a:cxnLst/>
            <a:rect l="l" t="t" r="r" b="b"/>
            <a:pathLst>
              <a:path w="558442" h="2437928">
                <a:moveTo>
                  <a:pt x="0" y="0"/>
                </a:moveTo>
                <a:lnTo>
                  <a:pt x="558442" y="0"/>
                </a:lnTo>
                <a:lnTo>
                  <a:pt x="558442" y="2437928"/>
                </a:lnTo>
                <a:lnTo>
                  <a:pt x="0" y="24379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7" name="Group 7"/>
          <p:cNvGrpSpPr/>
          <p:nvPr/>
        </p:nvGrpSpPr>
        <p:grpSpPr>
          <a:xfrm rot="-5400000">
            <a:off x="1014670" y="1265494"/>
            <a:ext cx="456150" cy="394500"/>
            <a:chOff x="0" y="0"/>
            <a:chExt cx="608200" cy="526000"/>
          </a:xfrm>
        </p:grpSpPr>
        <p:sp>
          <p:nvSpPr>
            <p:cNvPr id="8" name="Freeform 8"/>
            <p:cNvSpPr/>
            <p:nvPr/>
          </p:nvSpPr>
          <p:spPr>
            <a:xfrm>
              <a:off x="0" y="0"/>
              <a:ext cx="608203" cy="526034"/>
            </a:xfrm>
            <a:custGeom>
              <a:avLst/>
              <a:gdLst/>
              <a:ahLst/>
              <a:cxnLst/>
              <a:rect l="l" t="t" r="r" b="b"/>
              <a:pathLst>
                <a:path w="608203" h="526034">
                  <a:moveTo>
                    <a:pt x="0" y="0"/>
                  </a:moveTo>
                  <a:lnTo>
                    <a:pt x="608203" y="0"/>
                  </a:lnTo>
                  <a:lnTo>
                    <a:pt x="304038" y="526034"/>
                  </a:lnTo>
                  <a:close/>
                </a:path>
              </a:pathLst>
            </a:custGeom>
            <a:solidFill>
              <a:srgbClr val="FFFF00"/>
            </a:solidFill>
          </p:spPr>
        </p:sp>
      </p:grpSp>
      <p:sp>
        <p:nvSpPr>
          <p:cNvPr id="9" name="TextBox 9"/>
          <p:cNvSpPr txBox="1"/>
          <p:nvPr/>
        </p:nvSpPr>
        <p:spPr>
          <a:xfrm>
            <a:off x="1519995" y="909085"/>
            <a:ext cx="15225150" cy="981600"/>
          </a:xfrm>
          <a:prstGeom prst="rect">
            <a:avLst/>
          </a:prstGeom>
        </p:spPr>
        <p:txBody>
          <a:bodyPr lIns="0" tIns="0" rIns="0" bIns="0" rtlCol="0" anchor="t">
            <a:spAutoFit/>
          </a:bodyPr>
          <a:lstStyle/>
          <a:p>
            <a:pPr algn="l">
              <a:lnSpc>
                <a:spcPts val="6240"/>
              </a:lnSpc>
            </a:pPr>
            <a:r>
              <a:rPr lang="en-US" sz="5200" b="1">
                <a:solidFill>
                  <a:srgbClr val="FFFFFF"/>
                </a:solidFill>
                <a:latin typeface="Arial Bold"/>
                <a:ea typeface="Arial Bold"/>
                <a:cs typeface="Arial Bold"/>
                <a:sym typeface="Arial Bold"/>
              </a:rPr>
              <a:t>Pertinence et valeur ajoutée de projet</a:t>
            </a:r>
          </a:p>
        </p:txBody>
      </p:sp>
      <p:sp>
        <p:nvSpPr>
          <p:cNvPr id="10" name="Freeform 10"/>
          <p:cNvSpPr/>
          <p:nvPr/>
        </p:nvSpPr>
        <p:spPr>
          <a:xfrm>
            <a:off x="1045495" y="1818377"/>
            <a:ext cx="5260274" cy="746956"/>
          </a:xfrm>
          <a:custGeom>
            <a:avLst/>
            <a:gdLst/>
            <a:ahLst/>
            <a:cxnLst/>
            <a:rect l="l" t="t" r="r" b="b"/>
            <a:pathLst>
              <a:path w="5260274" h="746956">
                <a:moveTo>
                  <a:pt x="0" y="0"/>
                </a:moveTo>
                <a:lnTo>
                  <a:pt x="5260274" y="0"/>
                </a:lnTo>
                <a:lnTo>
                  <a:pt x="5260274" y="746956"/>
                </a:lnTo>
                <a:lnTo>
                  <a:pt x="0" y="74695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1960698" y="8760530"/>
            <a:ext cx="5693280" cy="1526468"/>
          </a:xfrm>
          <a:custGeom>
            <a:avLst/>
            <a:gdLst/>
            <a:ahLst/>
            <a:cxnLst/>
            <a:rect l="l" t="t" r="r" b="b"/>
            <a:pathLst>
              <a:path w="5693280" h="1526468">
                <a:moveTo>
                  <a:pt x="0" y="0"/>
                </a:moveTo>
                <a:lnTo>
                  <a:pt x="5693280" y="0"/>
                </a:lnTo>
                <a:lnTo>
                  <a:pt x="5693280" y="1526468"/>
                </a:lnTo>
                <a:lnTo>
                  <a:pt x="0" y="15264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2" name="AutoShape 12"/>
          <p:cNvSpPr/>
          <p:nvPr/>
        </p:nvSpPr>
        <p:spPr>
          <a:xfrm rot="5383348">
            <a:off x="14950790" y="5600168"/>
            <a:ext cx="5364863" cy="0"/>
          </a:xfrm>
          <a:prstGeom prst="line">
            <a:avLst/>
          </a:prstGeom>
          <a:ln w="19050" cap="rnd">
            <a:solidFill>
              <a:srgbClr val="002060"/>
            </a:solidFill>
            <a:prstDash val="solid"/>
            <a:headEnd type="none" w="sm" len="sm"/>
            <a:tailEnd type="none" w="sm" len="sm"/>
          </a:ln>
        </p:spPr>
      </p:sp>
      <p:sp>
        <p:nvSpPr>
          <p:cNvPr id="13" name="AutoShape 13"/>
          <p:cNvSpPr/>
          <p:nvPr/>
        </p:nvSpPr>
        <p:spPr>
          <a:xfrm rot="2674620">
            <a:off x="16348575" y="2410025"/>
            <a:ext cx="1515662" cy="0"/>
          </a:xfrm>
          <a:prstGeom prst="line">
            <a:avLst/>
          </a:prstGeom>
          <a:ln w="19050" cap="rnd">
            <a:solidFill>
              <a:srgbClr val="002060"/>
            </a:solidFill>
            <a:prstDash val="solid"/>
            <a:headEnd type="none" w="sm" len="sm"/>
            <a:tailEnd type="none" w="sm" len="sm"/>
          </a:ln>
        </p:spPr>
      </p:sp>
      <p:sp>
        <p:nvSpPr>
          <p:cNvPr id="14" name="Freeform 14"/>
          <p:cNvSpPr/>
          <p:nvPr/>
        </p:nvSpPr>
        <p:spPr>
          <a:xfrm>
            <a:off x="16257795" y="1545136"/>
            <a:ext cx="408686" cy="412842"/>
          </a:xfrm>
          <a:custGeom>
            <a:avLst/>
            <a:gdLst/>
            <a:ahLst/>
            <a:cxnLst/>
            <a:rect l="l" t="t" r="r" b="b"/>
            <a:pathLst>
              <a:path w="408686" h="412842">
                <a:moveTo>
                  <a:pt x="0" y="0"/>
                </a:moveTo>
                <a:lnTo>
                  <a:pt x="408686" y="0"/>
                </a:lnTo>
                <a:lnTo>
                  <a:pt x="408686" y="412843"/>
                </a:lnTo>
                <a:lnTo>
                  <a:pt x="0" y="41284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5" name="Freeform 15"/>
          <p:cNvSpPr/>
          <p:nvPr/>
        </p:nvSpPr>
        <p:spPr>
          <a:xfrm>
            <a:off x="18258344" y="2910762"/>
            <a:ext cx="80112" cy="881760"/>
          </a:xfrm>
          <a:custGeom>
            <a:avLst/>
            <a:gdLst/>
            <a:ahLst/>
            <a:cxnLst/>
            <a:rect l="l" t="t" r="r" b="b"/>
            <a:pathLst>
              <a:path w="80112" h="881760">
                <a:moveTo>
                  <a:pt x="0" y="0"/>
                </a:moveTo>
                <a:lnTo>
                  <a:pt x="80112" y="0"/>
                </a:lnTo>
                <a:lnTo>
                  <a:pt x="80112" y="881760"/>
                </a:lnTo>
                <a:lnTo>
                  <a:pt x="0" y="88176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6" name="Freeform 16"/>
          <p:cNvSpPr/>
          <p:nvPr/>
        </p:nvSpPr>
        <p:spPr>
          <a:xfrm>
            <a:off x="17008271" y="5631847"/>
            <a:ext cx="143382" cy="1007138"/>
          </a:xfrm>
          <a:custGeom>
            <a:avLst/>
            <a:gdLst/>
            <a:ahLst/>
            <a:cxnLst/>
            <a:rect l="l" t="t" r="r" b="b"/>
            <a:pathLst>
              <a:path w="143382" h="1007138">
                <a:moveTo>
                  <a:pt x="0" y="0"/>
                </a:moveTo>
                <a:lnTo>
                  <a:pt x="143382" y="0"/>
                </a:lnTo>
                <a:lnTo>
                  <a:pt x="143382" y="1007138"/>
                </a:lnTo>
                <a:lnTo>
                  <a:pt x="0" y="100713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7" name="AutoShape 17"/>
          <p:cNvSpPr/>
          <p:nvPr/>
        </p:nvSpPr>
        <p:spPr>
          <a:xfrm rot="5383348">
            <a:off x="8919408" y="494966"/>
            <a:ext cx="5364864" cy="0"/>
          </a:xfrm>
          <a:prstGeom prst="line">
            <a:avLst/>
          </a:prstGeom>
          <a:ln w="19050" cap="rnd">
            <a:solidFill>
              <a:srgbClr val="002060"/>
            </a:solidFill>
            <a:prstDash val="solid"/>
            <a:headEnd type="none" w="sm" len="sm"/>
            <a:tailEnd type="none" w="sm" len="sm"/>
          </a:ln>
        </p:spPr>
      </p:sp>
      <p:sp>
        <p:nvSpPr>
          <p:cNvPr id="18" name="AutoShape 18"/>
          <p:cNvSpPr/>
          <p:nvPr/>
        </p:nvSpPr>
        <p:spPr>
          <a:xfrm rot="2674619">
            <a:off x="14034152" y="1021784"/>
            <a:ext cx="1515662" cy="0"/>
          </a:xfrm>
          <a:prstGeom prst="line">
            <a:avLst/>
          </a:prstGeom>
          <a:ln w="19050" cap="rnd">
            <a:solidFill>
              <a:srgbClr val="002060"/>
            </a:solidFill>
            <a:prstDash val="solid"/>
            <a:headEnd type="none" w="sm" len="sm"/>
            <a:tailEnd type="none" w="sm" len="sm"/>
          </a:ln>
        </p:spPr>
      </p:sp>
      <p:grpSp>
        <p:nvGrpSpPr>
          <p:cNvPr id="19" name="Group 19"/>
          <p:cNvGrpSpPr/>
          <p:nvPr/>
        </p:nvGrpSpPr>
        <p:grpSpPr>
          <a:xfrm rot="-10800000">
            <a:off x="15257885" y="1475565"/>
            <a:ext cx="404180" cy="400024"/>
            <a:chOff x="0" y="0"/>
            <a:chExt cx="538907" cy="533365"/>
          </a:xfrm>
        </p:grpSpPr>
        <p:sp>
          <p:nvSpPr>
            <p:cNvPr id="20" name="Freeform 20"/>
            <p:cNvSpPr/>
            <p:nvPr/>
          </p:nvSpPr>
          <p:spPr>
            <a:xfrm>
              <a:off x="0" y="0"/>
              <a:ext cx="566420" cy="560832"/>
            </a:xfrm>
            <a:custGeom>
              <a:avLst/>
              <a:gdLst/>
              <a:ahLst/>
              <a:cxnLst/>
              <a:rect l="l" t="t" r="r" b="b"/>
              <a:pathLst>
                <a:path w="566420" h="560832">
                  <a:moveTo>
                    <a:pt x="50800" y="281178"/>
                  </a:moveTo>
                  <a:cubicBezTo>
                    <a:pt x="50800" y="408305"/>
                    <a:pt x="157480" y="510032"/>
                    <a:pt x="279908" y="510032"/>
                  </a:cubicBezTo>
                  <a:lnTo>
                    <a:pt x="279908" y="535432"/>
                  </a:lnTo>
                  <a:lnTo>
                    <a:pt x="279908" y="510032"/>
                  </a:lnTo>
                  <a:cubicBezTo>
                    <a:pt x="408305" y="510032"/>
                    <a:pt x="515620" y="407797"/>
                    <a:pt x="515620" y="281178"/>
                  </a:cubicBezTo>
                  <a:lnTo>
                    <a:pt x="541020" y="281178"/>
                  </a:lnTo>
                  <a:lnTo>
                    <a:pt x="515620" y="281178"/>
                  </a:lnTo>
                  <a:cubicBezTo>
                    <a:pt x="515620" y="154432"/>
                    <a:pt x="408051" y="50800"/>
                    <a:pt x="279908" y="50800"/>
                  </a:cubicBezTo>
                  <a:lnTo>
                    <a:pt x="279908" y="25400"/>
                  </a:lnTo>
                  <a:lnTo>
                    <a:pt x="279908" y="50800"/>
                  </a:lnTo>
                  <a:cubicBezTo>
                    <a:pt x="157734" y="50800"/>
                    <a:pt x="50800" y="153924"/>
                    <a:pt x="50800" y="281178"/>
                  </a:cubicBezTo>
                  <a:lnTo>
                    <a:pt x="25400" y="281178"/>
                  </a:lnTo>
                  <a:lnTo>
                    <a:pt x="50800" y="281178"/>
                  </a:lnTo>
                  <a:moveTo>
                    <a:pt x="0" y="281178"/>
                  </a:moveTo>
                  <a:cubicBezTo>
                    <a:pt x="0" y="125476"/>
                    <a:pt x="130048" y="0"/>
                    <a:pt x="279908" y="0"/>
                  </a:cubicBezTo>
                  <a:cubicBezTo>
                    <a:pt x="434848" y="0"/>
                    <a:pt x="566420" y="124968"/>
                    <a:pt x="566420" y="281178"/>
                  </a:cubicBezTo>
                  <a:cubicBezTo>
                    <a:pt x="566420" y="437515"/>
                    <a:pt x="434594" y="560832"/>
                    <a:pt x="279908" y="560832"/>
                  </a:cubicBezTo>
                  <a:cubicBezTo>
                    <a:pt x="130175" y="560832"/>
                    <a:pt x="0" y="437134"/>
                    <a:pt x="0" y="281178"/>
                  </a:cubicBezTo>
                  <a:close/>
                </a:path>
              </a:pathLst>
            </a:custGeom>
            <a:solidFill>
              <a:srgbClr val="002060"/>
            </a:solidFill>
          </p:spPr>
        </p:sp>
      </p:grpSp>
      <p:sp>
        <p:nvSpPr>
          <p:cNvPr id="21" name="AutoShape 21"/>
          <p:cNvSpPr/>
          <p:nvPr/>
        </p:nvSpPr>
        <p:spPr>
          <a:xfrm rot="5388880">
            <a:off x="-2108147" y="4838468"/>
            <a:ext cx="5356166" cy="0"/>
          </a:xfrm>
          <a:prstGeom prst="line">
            <a:avLst/>
          </a:prstGeom>
          <a:ln w="19050" cap="rnd">
            <a:solidFill>
              <a:srgbClr val="002060"/>
            </a:solidFill>
            <a:prstDash val="solid"/>
            <a:headEnd type="none" w="sm" len="sm"/>
            <a:tailEnd type="none" w="sm" len="sm"/>
          </a:ln>
        </p:spPr>
      </p:sp>
      <p:sp>
        <p:nvSpPr>
          <p:cNvPr id="22" name="AutoShape 22"/>
          <p:cNvSpPr/>
          <p:nvPr/>
        </p:nvSpPr>
        <p:spPr>
          <a:xfrm rot="2674413">
            <a:off x="345046" y="8028611"/>
            <a:ext cx="1503412" cy="0"/>
          </a:xfrm>
          <a:prstGeom prst="line">
            <a:avLst/>
          </a:prstGeom>
          <a:ln w="19050" cap="rnd">
            <a:solidFill>
              <a:srgbClr val="002060"/>
            </a:solidFill>
            <a:prstDash val="solid"/>
            <a:headEnd type="none" w="sm" len="sm"/>
            <a:tailEnd type="none" w="sm" len="sm"/>
          </a:ln>
        </p:spPr>
      </p:sp>
      <p:sp>
        <p:nvSpPr>
          <p:cNvPr id="23" name="Freeform 23"/>
          <p:cNvSpPr/>
          <p:nvPr/>
        </p:nvSpPr>
        <p:spPr>
          <a:xfrm>
            <a:off x="1515022" y="8478052"/>
            <a:ext cx="451996" cy="456152"/>
          </a:xfrm>
          <a:custGeom>
            <a:avLst/>
            <a:gdLst/>
            <a:ahLst/>
            <a:cxnLst/>
            <a:rect l="l" t="t" r="r" b="b"/>
            <a:pathLst>
              <a:path w="451996" h="456152">
                <a:moveTo>
                  <a:pt x="0" y="0"/>
                </a:moveTo>
                <a:lnTo>
                  <a:pt x="451996" y="0"/>
                </a:lnTo>
                <a:lnTo>
                  <a:pt x="451996" y="456153"/>
                </a:lnTo>
                <a:lnTo>
                  <a:pt x="0" y="45615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24" name="AutoShape 24"/>
          <p:cNvSpPr/>
          <p:nvPr/>
        </p:nvSpPr>
        <p:spPr>
          <a:xfrm rot="5383348">
            <a:off x="12438202" y="12941594"/>
            <a:ext cx="5364863" cy="0"/>
          </a:xfrm>
          <a:prstGeom prst="line">
            <a:avLst/>
          </a:prstGeom>
          <a:ln w="19050" cap="rnd">
            <a:solidFill>
              <a:srgbClr val="002060"/>
            </a:solidFill>
            <a:prstDash val="solid"/>
            <a:headEnd type="none" w="sm" len="sm"/>
            <a:tailEnd type="none" w="sm" len="sm"/>
          </a:ln>
        </p:spPr>
      </p:sp>
      <p:sp>
        <p:nvSpPr>
          <p:cNvPr id="25" name="AutoShape 25"/>
          <p:cNvSpPr/>
          <p:nvPr/>
        </p:nvSpPr>
        <p:spPr>
          <a:xfrm rot="2674620">
            <a:off x="13835987" y="9751451"/>
            <a:ext cx="1515662" cy="0"/>
          </a:xfrm>
          <a:prstGeom prst="line">
            <a:avLst/>
          </a:prstGeom>
          <a:ln w="19050" cap="rnd">
            <a:solidFill>
              <a:srgbClr val="002060"/>
            </a:solidFill>
            <a:prstDash val="solid"/>
            <a:headEnd type="none" w="sm" len="sm"/>
            <a:tailEnd type="none" w="sm" len="sm"/>
          </a:ln>
        </p:spPr>
      </p:sp>
      <p:sp>
        <p:nvSpPr>
          <p:cNvPr id="26" name="Freeform 26"/>
          <p:cNvSpPr/>
          <p:nvPr/>
        </p:nvSpPr>
        <p:spPr>
          <a:xfrm>
            <a:off x="13745207" y="8886562"/>
            <a:ext cx="408686" cy="412842"/>
          </a:xfrm>
          <a:custGeom>
            <a:avLst/>
            <a:gdLst/>
            <a:ahLst/>
            <a:cxnLst/>
            <a:rect l="l" t="t" r="r" b="b"/>
            <a:pathLst>
              <a:path w="408686" h="412842">
                <a:moveTo>
                  <a:pt x="0" y="0"/>
                </a:moveTo>
                <a:lnTo>
                  <a:pt x="408686" y="0"/>
                </a:lnTo>
                <a:lnTo>
                  <a:pt x="408686" y="412843"/>
                </a:lnTo>
                <a:lnTo>
                  <a:pt x="0" y="41284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7" name="TextBox 27"/>
          <p:cNvSpPr txBox="1"/>
          <p:nvPr/>
        </p:nvSpPr>
        <p:spPr>
          <a:xfrm>
            <a:off x="732349" y="1167994"/>
            <a:ext cx="5260274" cy="1323975"/>
          </a:xfrm>
          <a:prstGeom prst="rect">
            <a:avLst/>
          </a:prstGeom>
        </p:spPr>
        <p:txBody>
          <a:bodyPr lIns="0" tIns="0" rIns="0" bIns="0" rtlCol="0" anchor="t">
            <a:spAutoFit/>
          </a:bodyPr>
          <a:lstStyle/>
          <a:p>
            <a:pPr algn="ctr">
              <a:lnSpc>
                <a:spcPts val="3359"/>
              </a:lnSpc>
              <a:spcBef>
                <a:spcPct val="0"/>
              </a:spcBef>
            </a:pPr>
            <a:endParaRPr/>
          </a:p>
          <a:p>
            <a:pPr algn="ctr">
              <a:lnSpc>
                <a:spcPts val="3359"/>
              </a:lnSpc>
              <a:spcBef>
                <a:spcPct val="0"/>
              </a:spcBef>
            </a:pPr>
            <a:r>
              <a:rPr lang="en-US" sz="2799" b="1" u="sng">
                <a:solidFill>
                  <a:srgbClr val="152B40"/>
                </a:solidFill>
                <a:latin typeface="Calibri (MS) Bold"/>
                <a:ea typeface="Calibri (MS) Bold"/>
                <a:cs typeface="Calibri (MS) Bold"/>
                <a:sym typeface="Calibri (MS) Bold"/>
              </a:rPr>
              <a:t>💠 Importance et impact potentiel du projet </a:t>
            </a:r>
          </a:p>
        </p:txBody>
      </p:sp>
      <p:sp>
        <p:nvSpPr>
          <p:cNvPr id="28" name="TextBox 28"/>
          <p:cNvSpPr txBox="1"/>
          <p:nvPr/>
        </p:nvSpPr>
        <p:spPr>
          <a:xfrm>
            <a:off x="578598" y="2765358"/>
            <a:ext cx="17051471" cy="6543675"/>
          </a:xfrm>
          <a:prstGeom prst="rect">
            <a:avLst/>
          </a:prstGeom>
        </p:spPr>
        <p:txBody>
          <a:bodyPr lIns="0" tIns="0" rIns="0" bIns="0" rtlCol="0" anchor="t">
            <a:spAutoFit/>
          </a:bodyPr>
          <a:lstStyle/>
          <a:p>
            <a:pPr algn="ctr">
              <a:lnSpc>
                <a:spcPts val="2325"/>
              </a:lnSpc>
              <a:spcBef>
                <a:spcPct val="0"/>
              </a:spcBef>
            </a:pPr>
            <a:r>
              <a:rPr lang="en-US" sz="1937" b="1">
                <a:solidFill>
                  <a:srgbClr val="000000"/>
                </a:solidFill>
                <a:latin typeface="Calibri (MS) Bold"/>
                <a:ea typeface="Calibri (MS) Bold"/>
                <a:cs typeface="Calibri (MS) Bold"/>
                <a:sym typeface="Calibri (MS) Bold"/>
              </a:rPr>
              <a:t>Le projet Hirfa répond à un besoin réel de structuration et de digitalisation du secteur artisanal. En facilitant la mise en relation directe entre artisans et clients, il favorise l’autonomie économique, la création d’emplois et la valorisation du patrimoine culturel.</a:t>
            </a:r>
          </a:p>
          <a:p>
            <a:pPr algn="ctr">
              <a:lnSpc>
                <a:spcPts val="2325"/>
              </a:lnSpc>
              <a:spcBef>
                <a:spcPct val="0"/>
              </a:spcBef>
            </a:pPr>
            <a:r>
              <a:rPr lang="en-US" sz="1937" b="1">
                <a:solidFill>
                  <a:srgbClr val="000000"/>
                </a:solidFill>
                <a:latin typeface="Calibri (MS) Bold"/>
                <a:ea typeface="Calibri (MS) Bold"/>
                <a:cs typeface="Calibri (MS) Bold"/>
                <a:sym typeface="Calibri (MS) Bold"/>
              </a:rPr>
              <a:t>Son impact se mesure autant sur le plan social — en soutenant les femmes au foyer et les petits métiers — que sur le plan économique, en contribuant à la formalisation et à la professionnalisation du secteur artisanal.</a:t>
            </a:r>
          </a:p>
          <a:p>
            <a:pPr algn="ctr">
              <a:lnSpc>
                <a:spcPts val="2325"/>
              </a:lnSpc>
              <a:spcBef>
                <a:spcPct val="0"/>
              </a:spcBef>
            </a:pPr>
            <a:endParaRPr lang="en-US" sz="1937" b="1">
              <a:solidFill>
                <a:srgbClr val="000000"/>
              </a:solidFill>
              <a:latin typeface="Calibri (MS) Bold"/>
              <a:ea typeface="Calibri (MS) Bold"/>
              <a:cs typeface="Calibri (MS) Bold"/>
              <a:sym typeface="Calibri (MS) Bold"/>
            </a:endParaRPr>
          </a:p>
          <a:p>
            <a:pPr algn="ctr">
              <a:lnSpc>
                <a:spcPts val="2325"/>
              </a:lnSpc>
              <a:spcBef>
                <a:spcPct val="0"/>
              </a:spcBef>
            </a:pPr>
            <a:r>
              <a:rPr lang="en-US" sz="1937" b="1" u="sng">
                <a:solidFill>
                  <a:srgbClr val="000000"/>
                </a:solidFill>
                <a:latin typeface="Calibri (MS) Bold"/>
                <a:ea typeface="Calibri (MS) Bold"/>
                <a:cs typeface="Calibri (MS) Bold"/>
                <a:sym typeface="Calibri (MS) Bold"/>
              </a:rPr>
              <a:t>🌍 Nécessité et valeur ajoutée</a:t>
            </a:r>
            <a:r>
              <a:rPr lang="en-US" sz="1937" b="1" u="sng">
                <a:solidFill>
                  <a:srgbClr val="FFFFFF"/>
                </a:solidFill>
                <a:latin typeface="Calibri (MS) Bold"/>
                <a:ea typeface="Calibri (MS) Bold"/>
                <a:cs typeface="Calibri (MS) Bold"/>
                <a:sym typeface="Calibri (MS) Bold"/>
              </a:rPr>
              <a:t> :</a:t>
            </a:r>
          </a:p>
          <a:p>
            <a:pPr algn="ctr">
              <a:lnSpc>
                <a:spcPts val="2325"/>
              </a:lnSpc>
              <a:spcBef>
                <a:spcPct val="0"/>
              </a:spcBef>
            </a:pPr>
            <a:endParaRPr lang="en-US" sz="1937" b="1" u="sng">
              <a:solidFill>
                <a:srgbClr val="FFFFFF"/>
              </a:solidFill>
              <a:latin typeface="Calibri (MS) Bold"/>
              <a:ea typeface="Calibri (MS) Bold"/>
              <a:cs typeface="Calibri (MS) Bold"/>
              <a:sym typeface="Calibri (MS) Bold"/>
            </a:endParaRPr>
          </a:p>
          <a:p>
            <a:pPr algn="ctr">
              <a:lnSpc>
                <a:spcPts val="2325"/>
              </a:lnSpc>
              <a:spcBef>
                <a:spcPct val="0"/>
              </a:spcBef>
            </a:pPr>
            <a:r>
              <a:rPr lang="en-US" sz="1937" b="1">
                <a:solidFill>
                  <a:srgbClr val="000000"/>
                </a:solidFill>
                <a:latin typeface="Calibri (MS) Bold"/>
                <a:ea typeface="Calibri (MS) Bold"/>
                <a:cs typeface="Calibri (MS) Bold"/>
                <a:sym typeface="Calibri (MS) Bold"/>
              </a:rPr>
              <a:t>Hirfa est nécessaire aujourd’hui car il comble le vide laissé par les plateformes généralistes qui ne répondent pas aux besoins spécifiques des artisans.</a:t>
            </a:r>
          </a:p>
          <a:p>
            <a:pPr algn="ctr">
              <a:lnSpc>
                <a:spcPts val="2325"/>
              </a:lnSpc>
              <a:spcBef>
                <a:spcPct val="0"/>
              </a:spcBef>
            </a:pPr>
            <a:r>
              <a:rPr lang="en-US" sz="1937" b="1">
                <a:solidFill>
                  <a:srgbClr val="000000"/>
                </a:solidFill>
                <a:latin typeface="Calibri (MS) Bold"/>
                <a:ea typeface="Calibri (MS) Bold"/>
                <a:cs typeface="Calibri (MS) Bold"/>
                <a:sym typeface="Calibri (MS) Bold"/>
              </a:rPr>
              <a:t>Sa valeur ajoutée réside dans la fiabilité des profils, la sécurité des échanges, et la promotion d’un artisanat local authentique à travers une plateforme moderne, accessible et transparente.</a:t>
            </a:r>
          </a:p>
          <a:p>
            <a:pPr algn="ctr">
              <a:lnSpc>
                <a:spcPts val="2325"/>
              </a:lnSpc>
              <a:spcBef>
                <a:spcPct val="0"/>
              </a:spcBef>
            </a:pPr>
            <a:endParaRPr lang="en-US" sz="1937" b="1">
              <a:solidFill>
                <a:srgbClr val="000000"/>
              </a:solidFill>
              <a:latin typeface="Calibri (MS) Bold"/>
              <a:ea typeface="Calibri (MS) Bold"/>
              <a:cs typeface="Calibri (MS) Bold"/>
              <a:sym typeface="Calibri (MS) Bold"/>
            </a:endParaRPr>
          </a:p>
          <a:p>
            <a:pPr algn="ctr">
              <a:lnSpc>
                <a:spcPts val="2325"/>
              </a:lnSpc>
              <a:spcBef>
                <a:spcPct val="0"/>
              </a:spcBef>
            </a:pPr>
            <a:r>
              <a:rPr lang="en-US" sz="1937" b="1" u="sng">
                <a:solidFill>
                  <a:srgbClr val="000000"/>
                </a:solidFill>
                <a:latin typeface="Calibri (MS) Bold"/>
                <a:ea typeface="Calibri (MS) Bold"/>
                <a:cs typeface="Calibri (MS) Bold"/>
                <a:sym typeface="Calibri (MS) Bold"/>
              </a:rPr>
              <a:t>⏳ Pertinence actuelle :</a:t>
            </a:r>
          </a:p>
          <a:p>
            <a:pPr algn="ctr">
              <a:lnSpc>
                <a:spcPts val="2325"/>
              </a:lnSpc>
              <a:spcBef>
                <a:spcPct val="0"/>
              </a:spcBef>
            </a:pPr>
            <a:endParaRPr lang="en-US" sz="1937" b="1" u="sng">
              <a:solidFill>
                <a:srgbClr val="000000"/>
              </a:solidFill>
              <a:latin typeface="Calibri (MS) Bold"/>
              <a:ea typeface="Calibri (MS) Bold"/>
              <a:cs typeface="Calibri (MS) Bold"/>
              <a:sym typeface="Calibri (MS) Bold"/>
            </a:endParaRPr>
          </a:p>
          <a:p>
            <a:pPr algn="ctr">
              <a:lnSpc>
                <a:spcPts val="2325"/>
              </a:lnSpc>
              <a:spcBef>
                <a:spcPct val="0"/>
              </a:spcBef>
            </a:pPr>
            <a:r>
              <a:rPr lang="en-US" sz="1937" b="1">
                <a:solidFill>
                  <a:srgbClr val="000000"/>
                </a:solidFill>
                <a:latin typeface="Calibri (MS) Bold"/>
                <a:ea typeface="Calibri (MS) Bold"/>
                <a:cs typeface="Calibri (MS) Bold"/>
                <a:sym typeface="Calibri (MS) Bold"/>
              </a:rPr>
              <a:t>À l’ère de la digitalisation et du commerce en ligne, les artisans ont besoin d’outils technologiques pour accroître leur visibilité et leur compétitivité.</a:t>
            </a:r>
          </a:p>
          <a:p>
            <a:pPr algn="ctr">
              <a:lnSpc>
                <a:spcPts val="2325"/>
              </a:lnSpc>
              <a:spcBef>
                <a:spcPct val="0"/>
              </a:spcBef>
            </a:pPr>
            <a:r>
              <a:rPr lang="en-US" sz="1937" b="1">
                <a:solidFill>
                  <a:srgbClr val="000000"/>
                </a:solidFill>
                <a:latin typeface="Calibri (MS) Bold"/>
                <a:ea typeface="Calibri (MS) Bold"/>
                <a:cs typeface="Calibri (MS) Bold"/>
                <a:sym typeface="Calibri (MS) Bold"/>
              </a:rPr>
              <a:t>Hirfa s’inscrit pleinement dans cette dynamique, en offrant une solution adaptée aux attentes contemporaines du marché tout en préservant les valeurs traditionnelles.</a:t>
            </a:r>
          </a:p>
          <a:p>
            <a:pPr algn="ctr">
              <a:lnSpc>
                <a:spcPts val="2325"/>
              </a:lnSpc>
              <a:spcBef>
                <a:spcPct val="0"/>
              </a:spcBef>
            </a:pPr>
            <a:endParaRPr lang="en-US" sz="1937" b="1">
              <a:solidFill>
                <a:srgbClr val="000000"/>
              </a:solidFill>
              <a:latin typeface="Calibri (MS) Bold"/>
              <a:ea typeface="Calibri (MS) Bold"/>
              <a:cs typeface="Calibri (MS) Bold"/>
              <a:sym typeface="Calibri (MS) Bold"/>
            </a:endParaRPr>
          </a:p>
          <a:p>
            <a:pPr algn="ctr">
              <a:lnSpc>
                <a:spcPts val="2325"/>
              </a:lnSpc>
              <a:spcBef>
                <a:spcPct val="0"/>
              </a:spcBef>
            </a:pPr>
            <a:r>
              <a:rPr lang="en-US" sz="1937" b="1" u="sng">
                <a:solidFill>
                  <a:srgbClr val="000000"/>
                </a:solidFill>
                <a:latin typeface="Calibri (MS) Bold"/>
                <a:ea typeface="Calibri (MS) Bold"/>
                <a:cs typeface="Calibri (MS) Bold"/>
                <a:sym typeface="Calibri (MS) Bold"/>
              </a:rPr>
              <a:t>💼 Valeur supplémentaire sur le marché :</a:t>
            </a:r>
          </a:p>
          <a:p>
            <a:pPr algn="ctr">
              <a:lnSpc>
                <a:spcPts val="2325"/>
              </a:lnSpc>
              <a:spcBef>
                <a:spcPct val="0"/>
              </a:spcBef>
            </a:pPr>
            <a:endParaRPr lang="en-US" sz="1937" b="1" u="sng">
              <a:solidFill>
                <a:srgbClr val="000000"/>
              </a:solidFill>
              <a:latin typeface="Calibri (MS) Bold"/>
              <a:ea typeface="Calibri (MS) Bold"/>
              <a:cs typeface="Calibri (MS) Bold"/>
              <a:sym typeface="Calibri (MS) Bold"/>
            </a:endParaRPr>
          </a:p>
          <a:p>
            <a:pPr algn="ctr">
              <a:lnSpc>
                <a:spcPts val="2325"/>
              </a:lnSpc>
              <a:spcBef>
                <a:spcPct val="0"/>
              </a:spcBef>
            </a:pPr>
            <a:r>
              <a:rPr lang="en-US" sz="1937" b="1">
                <a:solidFill>
                  <a:srgbClr val="000000"/>
                </a:solidFill>
                <a:latin typeface="Calibri (MS) Bold"/>
                <a:ea typeface="Calibri (MS) Bold"/>
                <a:cs typeface="Calibri (MS) Bold"/>
                <a:sym typeface="Calibri (MS) Bold"/>
              </a:rPr>
              <a:t>Ce projet apporte une innovation de niche dans le domaine des services locaux, en alliant technologie, confiance et culture.</a:t>
            </a:r>
          </a:p>
          <a:p>
            <a:pPr algn="ctr">
              <a:lnSpc>
                <a:spcPts val="2325"/>
              </a:lnSpc>
              <a:spcBef>
                <a:spcPct val="0"/>
              </a:spcBef>
            </a:pPr>
            <a:r>
              <a:rPr lang="en-US" sz="1937" b="1">
                <a:solidFill>
                  <a:srgbClr val="000000"/>
                </a:solidFill>
                <a:latin typeface="Calibri (MS) Bold"/>
                <a:ea typeface="Calibri (MS) Bold"/>
                <a:cs typeface="Calibri (MS) Bold"/>
                <a:sym typeface="Calibri (MS) Bold"/>
              </a:rPr>
              <a:t>Il offre non seulement un outil de mise en relation, mais aussi une véritable communauté économique et culturelle, au service d’un développement inclusif et durable.</a:t>
            </a:r>
          </a:p>
          <a:p>
            <a:pPr algn="ctr">
              <a:lnSpc>
                <a:spcPts val="2325"/>
              </a:lnSpc>
              <a:spcBef>
                <a:spcPct val="0"/>
              </a:spcBef>
            </a:pPr>
            <a:endParaRPr lang="en-US" sz="1937" b="1">
              <a:solidFill>
                <a:srgbClr val="000000"/>
              </a:solidFill>
              <a:latin typeface="Calibri (MS) Bold"/>
              <a:ea typeface="Calibri (MS) Bold"/>
              <a:cs typeface="Calibri (MS) Bold"/>
              <a:sym typeface="Calibri (MS)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AutoShape 3"/>
          <p:cNvSpPr/>
          <p:nvPr/>
        </p:nvSpPr>
        <p:spPr>
          <a:xfrm rot="5393451">
            <a:off x="14513787" y="-986352"/>
            <a:ext cx="4547030" cy="0"/>
          </a:xfrm>
          <a:prstGeom prst="line">
            <a:avLst/>
          </a:prstGeom>
          <a:ln w="9525" cap="rnd">
            <a:solidFill>
              <a:srgbClr val="FFFF00"/>
            </a:solidFill>
            <a:prstDash val="solid"/>
            <a:headEnd type="none" w="sm" len="sm"/>
            <a:tailEnd type="none" w="sm" len="sm"/>
          </a:ln>
        </p:spPr>
      </p:sp>
      <p:sp>
        <p:nvSpPr>
          <p:cNvPr id="4" name="AutoShape 4"/>
          <p:cNvSpPr/>
          <p:nvPr/>
        </p:nvSpPr>
        <p:spPr>
          <a:xfrm rot="2674401">
            <a:off x="16600387" y="1725536"/>
            <a:ext cx="1269498" cy="0"/>
          </a:xfrm>
          <a:prstGeom prst="line">
            <a:avLst/>
          </a:prstGeom>
          <a:ln w="9525" cap="rnd">
            <a:solidFill>
              <a:srgbClr val="FFFF00"/>
            </a:solidFill>
            <a:prstDash val="solid"/>
            <a:headEnd type="none" w="sm" len="sm"/>
            <a:tailEnd type="none" w="sm" len="sm"/>
          </a:ln>
        </p:spPr>
      </p:sp>
      <p:sp>
        <p:nvSpPr>
          <p:cNvPr id="5" name="Freeform 5"/>
          <p:cNvSpPr/>
          <p:nvPr/>
        </p:nvSpPr>
        <p:spPr>
          <a:xfrm>
            <a:off x="17630069" y="2116973"/>
            <a:ext cx="391361" cy="395518"/>
          </a:xfrm>
          <a:custGeom>
            <a:avLst/>
            <a:gdLst/>
            <a:ahLst/>
            <a:cxnLst/>
            <a:rect l="l" t="t" r="r" b="b"/>
            <a:pathLst>
              <a:path w="391361" h="395518">
                <a:moveTo>
                  <a:pt x="0" y="0"/>
                </a:moveTo>
                <a:lnTo>
                  <a:pt x="391362" y="0"/>
                </a:lnTo>
                <a:lnTo>
                  <a:pt x="391362" y="395518"/>
                </a:lnTo>
                <a:lnTo>
                  <a:pt x="0" y="3955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2961585" y="8250051"/>
            <a:ext cx="558442" cy="2437928"/>
          </a:xfrm>
          <a:custGeom>
            <a:avLst/>
            <a:gdLst/>
            <a:ahLst/>
            <a:cxnLst/>
            <a:rect l="l" t="t" r="r" b="b"/>
            <a:pathLst>
              <a:path w="558442" h="2437928">
                <a:moveTo>
                  <a:pt x="0" y="0"/>
                </a:moveTo>
                <a:lnTo>
                  <a:pt x="558442" y="0"/>
                </a:lnTo>
                <a:lnTo>
                  <a:pt x="558442" y="2437928"/>
                </a:lnTo>
                <a:lnTo>
                  <a:pt x="0" y="24379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7" name="Group 7"/>
          <p:cNvGrpSpPr/>
          <p:nvPr/>
        </p:nvGrpSpPr>
        <p:grpSpPr>
          <a:xfrm rot="-5400000">
            <a:off x="1014670" y="1265494"/>
            <a:ext cx="456150" cy="394500"/>
            <a:chOff x="0" y="0"/>
            <a:chExt cx="608200" cy="526000"/>
          </a:xfrm>
        </p:grpSpPr>
        <p:sp>
          <p:nvSpPr>
            <p:cNvPr id="8" name="Freeform 8"/>
            <p:cNvSpPr/>
            <p:nvPr/>
          </p:nvSpPr>
          <p:spPr>
            <a:xfrm>
              <a:off x="0" y="0"/>
              <a:ext cx="608203" cy="526034"/>
            </a:xfrm>
            <a:custGeom>
              <a:avLst/>
              <a:gdLst/>
              <a:ahLst/>
              <a:cxnLst/>
              <a:rect l="l" t="t" r="r" b="b"/>
              <a:pathLst>
                <a:path w="608203" h="526034">
                  <a:moveTo>
                    <a:pt x="0" y="0"/>
                  </a:moveTo>
                  <a:lnTo>
                    <a:pt x="608203" y="0"/>
                  </a:lnTo>
                  <a:lnTo>
                    <a:pt x="304038" y="526034"/>
                  </a:lnTo>
                  <a:close/>
                </a:path>
              </a:pathLst>
            </a:custGeom>
            <a:solidFill>
              <a:srgbClr val="FFFF00"/>
            </a:solidFill>
          </p:spPr>
        </p:sp>
      </p:grpSp>
      <p:sp>
        <p:nvSpPr>
          <p:cNvPr id="9" name="TextBox 9"/>
          <p:cNvSpPr txBox="1"/>
          <p:nvPr/>
        </p:nvSpPr>
        <p:spPr>
          <a:xfrm>
            <a:off x="1519995" y="909085"/>
            <a:ext cx="15225150" cy="981600"/>
          </a:xfrm>
          <a:prstGeom prst="rect">
            <a:avLst/>
          </a:prstGeom>
        </p:spPr>
        <p:txBody>
          <a:bodyPr lIns="0" tIns="0" rIns="0" bIns="0" rtlCol="0" anchor="t">
            <a:spAutoFit/>
          </a:bodyPr>
          <a:lstStyle/>
          <a:p>
            <a:pPr algn="l">
              <a:lnSpc>
                <a:spcPts val="6240"/>
              </a:lnSpc>
            </a:pPr>
            <a:r>
              <a:rPr lang="en-US" sz="5200" b="1">
                <a:solidFill>
                  <a:srgbClr val="FFFFFF"/>
                </a:solidFill>
                <a:latin typeface="Arial Bold"/>
                <a:ea typeface="Arial Bold"/>
                <a:cs typeface="Arial Bold"/>
                <a:sym typeface="Arial Bold"/>
              </a:rPr>
              <a:t>Faisabilité du projet</a:t>
            </a:r>
          </a:p>
        </p:txBody>
      </p:sp>
      <p:sp>
        <p:nvSpPr>
          <p:cNvPr id="10" name="Freeform 10"/>
          <p:cNvSpPr/>
          <p:nvPr/>
        </p:nvSpPr>
        <p:spPr>
          <a:xfrm>
            <a:off x="-1960698" y="8760530"/>
            <a:ext cx="5693280" cy="1526468"/>
          </a:xfrm>
          <a:custGeom>
            <a:avLst/>
            <a:gdLst/>
            <a:ahLst/>
            <a:cxnLst/>
            <a:rect l="l" t="t" r="r" b="b"/>
            <a:pathLst>
              <a:path w="5693280" h="1526468">
                <a:moveTo>
                  <a:pt x="0" y="0"/>
                </a:moveTo>
                <a:lnTo>
                  <a:pt x="5693280" y="0"/>
                </a:lnTo>
                <a:lnTo>
                  <a:pt x="5693280" y="1526468"/>
                </a:lnTo>
                <a:lnTo>
                  <a:pt x="0" y="15264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AutoShape 11"/>
          <p:cNvSpPr/>
          <p:nvPr/>
        </p:nvSpPr>
        <p:spPr>
          <a:xfrm rot="5383348">
            <a:off x="14950790" y="5600168"/>
            <a:ext cx="5364863" cy="0"/>
          </a:xfrm>
          <a:prstGeom prst="line">
            <a:avLst/>
          </a:prstGeom>
          <a:ln w="19050" cap="rnd">
            <a:solidFill>
              <a:srgbClr val="002060"/>
            </a:solidFill>
            <a:prstDash val="solid"/>
            <a:headEnd type="none" w="sm" len="sm"/>
            <a:tailEnd type="none" w="sm" len="sm"/>
          </a:ln>
        </p:spPr>
      </p:sp>
      <p:sp>
        <p:nvSpPr>
          <p:cNvPr id="12" name="AutoShape 12"/>
          <p:cNvSpPr/>
          <p:nvPr/>
        </p:nvSpPr>
        <p:spPr>
          <a:xfrm rot="2674620">
            <a:off x="16348575" y="2410025"/>
            <a:ext cx="1515662" cy="0"/>
          </a:xfrm>
          <a:prstGeom prst="line">
            <a:avLst/>
          </a:prstGeom>
          <a:ln w="19050" cap="rnd">
            <a:solidFill>
              <a:srgbClr val="002060"/>
            </a:solidFill>
            <a:prstDash val="solid"/>
            <a:headEnd type="none" w="sm" len="sm"/>
            <a:tailEnd type="none" w="sm" len="sm"/>
          </a:ln>
        </p:spPr>
      </p:sp>
      <p:sp>
        <p:nvSpPr>
          <p:cNvPr id="13" name="Freeform 13"/>
          <p:cNvSpPr/>
          <p:nvPr/>
        </p:nvSpPr>
        <p:spPr>
          <a:xfrm>
            <a:off x="16257795" y="1545136"/>
            <a:ext cx="408686" cy="412842"/>
          </a:xfrm>
          <a:custGeom>
            <a:avLst/>
            <a:gdLst/>
            <a:ahLst/>
            <a:cxnLst/>
            <a:rect l="l" t="t" r="r" b="b"/>
            <a:pathLst>
              <a:path w="408686" h="412842">
                <a:moveTo>
                  <a:pt x="0" y="0"/>
                </a:moveTo>
                <a:lnTo>
                  <a:pt x="408686" y="0"/>
                </a:lnTo>
                <a:lnTo>
                  <a:pt x="408686" y="412843"/>
                </a:lnTo>
                <a:lnTo>
                  <a:pt x="0" y="41284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4" name="Freeform 14"/>
          <p:cNvSpPr/>
          <p:nvPr/>
        </p:nvSpPr>
        <p:spPr>
          <a:xfrm>
            <a:off x="18258344" y="2910762"/>
            <a:ext cx="80112" cy="881760"/>
          </a:xfrm>
          <a:custGeom>
            <a:avLst/>
            <a:gdLst/>
            <a:ahLst/>
            <a:cxnLst/>
            <a:rect l="l" t="t" r="r" b="b"/>
            <a:pathLst>
              <a:path w="80112" h="881760">
                <a:moveTo>
                  <a:pt x="0" y="0"/>
                </a:moveTo>
                <a:lnTo>
                  <a:pt x="80112" y="0"/>
                </a:lnTo>
                <a:lnTo>
                  <a:pt x="80112" y="881760"/>
                </a:lnTo>
                <a:lnTo>
                  <a:pt x="0" y="88176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5" name="Freeform 15"/>
          <p:cNvSpPr/>
          <p:nvPr/>
        </p:nvSpPr>
        <p:spPr>
          <a:xfrm>
            <a:off x="17008271" y="5631847"/>
            <a:ext cx="143382" cy="1007138"/>
          </a:xfrm>
          <a:custGeom>
            <a:avLst/>
            <a:gdLst/>
            <a:ahLst/>
            <a:cxnLst/>
            <a:rect l="l" t="t" r="r" b="b"/>
            <a:pathLst>
              <a:path w="143382" h="1007138">
                <a:moveTo>
                  <a:pt x="0" y="0"/>
                </a:moveTo>
                <a:lnTo>
                  <a:pt x="143382" y="0"/>
                </a:lnTo>
                <a:lnTo>
                  <a:pt x="143382" y="1007138"/>
                </a:lnTo>
                <a:lnTo>
                  <a:pt x="0" y="100713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6" name="AutoShape 16"/>
          <p:cNvSpPr/>
          <p:nvPr/>
        </p:nvSpPr>
        <p:spPr>
          <a:xfrm rot="5383348">
            <a:off x="6277808" y="494966"/>
            <a:ext cx="5364864" cy="0"/>
          </a:xfrm>
          <a:prstGeom prst="line">
            <a:avLst/>
          </a:prstGeom>
          <a:ln w="19050" cap="rnd">
            <a:solidFill>
              <a:srgbClr val="002060"/>
            </a:solidFill>
            <a:prstDash val="solid"/>
            <a:headEnd type="none" w="sm" len="sm"/>
            <a:tailEnd type="none" w="sm" len="sm"/>
          </a:ln>
        </p:spPr>
      </p:sp>
      <p:sp>
        <p:nvSpPr>
          <p:cNvPr id="17" name="AutoShape 17"/>
          <p:cNvSpPr/>
          <p:nvPr/>
        </p:nvSpPr>
        <p:spPr>
          <a:xfrm rot="2674619">
            <a:off x="11392552" y="1021784"/>
            <a:ext cx="1515662" cy="0"/>
          </a:xfrm>
          <a:prstGeom prst="line">
            <a:avLst/>
          </a:prstGeom>
          <a:ln w="19050" cap="rnd">
            <a:solidFill>
              <a:srgbClr val="002060"/>
            </a:solidFill>
            <a:prstDash val="solid"/>
            <a:headEnd type="none" w="sm" len="sm"/>
            <a:tailEnd type="none" w="sm" len="sm"/>
          </a:ln>
        </p:spPr>
      </p:sp>
      <p:grpSp>
        <p:nvGrpSpPr>
          <p:cNvPr id="18" name="Group 18"/>
          <p:cNvGrpSpPr/>
          <p:nvPr/>
        </p:nvGrpSpPr>
        <p:grpSpPr>
          <a:xfrm rot="-10800000">
            <a:off x="12616285" y="1475565"/>
            <a:ext cx="404180" cy="400024"/>
            <a:chOff x="0" y="0"/>
            <a:chExt cx="538907" cy="533365"/>
          </a:xfrm>
        </p:grpSpPr>
        <p:sp>
          <p:nvSpPr>
            <p:cNvPr id="19" name="Freeform 19"/>
            <p:cNvSpPr/>
            <p:nvPr/>
          </p:nvSpPr>
          <p:spPr>
            <a:xfrm>
              <a:off x="0" y="0"/>
              <a:ext cx="566420" cy="560832"/>
            </a:xfrm>
            <a:custGeom>
              <a:avLst/>
              <a:gdLst/>
              <a:ahLst/>
              <a:cxnLst/>
              <a:rect l="l" t="t" r="r" b="b"/>
              <a:pathLst>
                <a:path w="566420" h="560832">
                  <a:moveTo>
                    <a:pt x="50800" y="281178"/>
                  </a:moveTo>
                  <a:cubicBezTo>
                    <a:pt x="50800" y="408305"/>
                    <a:pt x="157480" y="510032"/>
                    <a:pt x="279908" y="510032"/>
                  </a:cubicBezTo>
                  <a:lnTo>
                    <a:pt x="279908" y="535432"/>
                  </a:lnTo>
                  <a:lnTo>
                    <a:pt x="279908" y="510032"/>
                  </a:lnTo>
                  <a:cubicBezTo>
                    <a:pt x="408305" y="510032"/>
                    <a:pt x="515620" y="407797"/>
                    <a:pt x="515620" y="281178"/>
                  </a:cubicBezTo>
                  <a:lnTo>
                    <a:pt x="541020" y="281178"/>
                  </a:lnTo>
                  <a:lnTo>
                    <a:pt x="515620" y="281178"/>
                  </a:lnTo>
                  <a:cubicBezTo>
                    <a:pt x="515620" y="154432"/>
                    <a:pt x="408051" y="50800"/>
                    <a:pt x="279908" y="50800"/>
                  </a:cubicBezTo>
                  <a:lnTo>
                    <a:pt x="279908" y="25400"/>
                  </a:lnTo>
                  <a:lnTo>
                    <a:pt x="279908" y="50800"/>
                  </a:lnTo>
                  <a:cubicBezTo>
                    <a:pt x="157734" y="50800"/>
                    <a:pt x="50800" y="153924"/>
                    <a:pt x="50800" y="281178"/>
                  </a:cubicBezTo>
                  <a:lnTo>
                    <a:pt x="25400" y="281178"/>
                  </a:lnTo>
                  <a:lnTo>
                    <a:pt x="50800" y="281178"/>
                  </a:lnTo>
                  <a:moveTo>
                    <a:pt x="0" y="281178"/>
                  </a:moveTo>
                  <a:cubicBezTo>
                    <a:pt x="0" y="125476"/>
                    <a:pt x="130048" y="0"/>
                    <a:pt x="279908" y="0"/>
                  </a:cubicBezTo>
                  <a:cubicBezTo>
                    <a:pt x="434848" y="0"/>
                    <a:pt x="566420" y="124968"/>
                    <a:pt x="566420" y="281178"/>
                  </a:cubicBezTo>
                  <a:cubicBezTo>
                    <a:pt x="566420" y="437515"/>
                    <a:pt x="434594" y="560832"/>
                    <a:pt x="279908" y="560832"/>
                  </a:cubicBezTo>
                  <a:cubicBezTo>
                    <a:pt x="130175" y="560832"/>
                    <a:pt x="0" y="437134"/>
                    <a:pt x="0" y="281178"/>
                  </a:cubicBezTo>
                  <a:close/>
                </a:path>
              </a:pathLst>
            </a:custGeom>
            <a:solidFill>
              <a:srgbClr val="002060"/>
            </a:solidFill>
          </p:spPr>
        </p:sp>
      </p:grpSp>
      <p:sp>
        <p:nvSpPr>
          <p:cNvPr id="20" name="AutoShape 20"/>
          <p:cNvSpPr/>
          <p:nvPr/>
        </p:nvSpPr>
        <p:spPr>
          <a:xfrm>
            <a:off x="758696" y="1690850"/>
            <a:ext cx="17324" cy="5356138"/>
          </a:xfrm>
          <a:prstGeom prst="line">
            <a:avLst/>
          </a:prstGeom>
          <a:ln w="19050" cap="rnd">
            <a:solidFill>
              <a:srgbClr val="002060"/>
            </a:solidFill>
            <a:prstDash val="solid"/>
            <a:headEnd type="none" w="sm" len="sm"/>
            <a:tailEnd type="none" w="sm" len="sm"/>
          </a:ln>
        </p:spPr>
      </p:sp>
      <p:sp>
        <p:nvSpPr>
          <p:cNvPr id="21" name="AutoShape 21"/>
          <p:cNvSpPr/>
          <p:nvPr/>
        </p:nvSpPr>
        <p:spPr>
          <a:xfrm rot="2674413">
            <a:off x="345046" y="8028611"/>
            <a:ext cx="1503412" cy="0"/>
          </a:xfrm>
          <a:prstGeom prst="line">
            <a:avLst/>
          </a:prstGeom>
          <a:ln w="19050" cap="rnd">
            <a:solidFill>
              <a:srgbClr val="002060"/>
            </a:solidFill>
            <a:prstDash val="solid"/>
            <a:headEnd type="none" w="sm" len="sm"/>
            <a:tailEnd type="none" w="sm" len="sm"/>
          </a:ln>
        </p:spPr>
      </p:sp>
      <p:sp>
        <p:nvSpPr>
          <p:cNvPr id="22" name="Freeform 22"/>
          <p:cNvSpPr/>
          <p:nvPr/>
        </p:nvSpPr>
        <p:spPr>
          <a:xfrm>
            <a:off x="1515022" y="8478052"/>
            <a:ext cx="451996" cy="456152"/>
          </a:xfrm>
          <a:custGeom>
            <a:avLst/>
            <a:gdLst/>
            <a:ahLst/>
            <a:cxnLst/>
            <a:rect l="l" t="t" r="r" b="b"/>
            <a:pathLst>
              <a:path w="451996" h="456152">
                <a:moveTo>
                  <a:pt x="0" y="0"/>
                </a:moveTo>
                <a:lnTo>
                  <a:pt x="451996" y="0"/>
                </a:lnTo>
                <a:lnTo>
                  <a:pt x="451996" y="456153"/>
                </a:lnTo>
                <a:lnTo>
                  <a:pt x="0" y="45615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23" name="AutoShape 23"/>
          <p:cNvSpPr/>
          <p:nvPr/>
        </p:nvSpPr>
        <p:spPr>
          <a:xfrm rot="5383348">
            <a:off x="12438202" y="12941594"/>
            <a:ext cx="5364863" cy="0"/>
          </a:xfrm>
          <a:prstGeom prst="line">
            <a:avLst/>
          </a:prstGeom>
          <a:ln w="19050" cap="rnd">
            <a:solidFill>
              <a:srgbClr val="002060"/>
            </a:solidFill>
            <a:prstDash val="solid"/>
            <a:headEnd type="none" w="sm" len="sm"/>
            <a:tailEnd type="none" w="sm" len="sm"/>
          </a:ln>
        </p:spPr>
      </p:sp>
      <p:sp>
        <p:nvSpPr>
          <p:cNvPr id="24" name="AutoShape 24"/>
          <p:cNvSpPr/>
          <p:nvPr/>
        </p:nvSpPr>
        <p:spPr>
          <a:xfrm rot="2674620">
            <a:off x="13835987" y="9751451"/>
            <a:ext cx="1515662" cy="0"/>
          </a:xfrm>
          <a:prstGeom prst="line">
            <a:avLst/>
          </a:prstGeom>
          <a:ln w="19050" cap="rnd">
            <a:solidFill>
              <a:srgbClr val="002060"/>
            </a:solidFill>
            <a:prstDash val="solid"/>
            <a:headEnd type="none" w="sm" len="sm"/>
            <a:tailEnd type="none" w="sm" len="sm"/>
          </a:ln>
        </p:spPr>
      </p:sp>
      <p:sp>
        <p:nvSpPr>
          <p:cNvPr id="25" name="Freeform 25"/>
          <p:cNvSpPr/>
          <p:nvPr/>
        </p:nvSpPr>
        <p:spPr>
          <a:xfrm>
            <a:off x="13745207" y="8886562"/>
            <a:ext cx="408686" cy="412842"/>
          </a:xfrm>
          <a:custGeom>
            <a:avLst/>
            <a:gdLst/>
            <a:ahLst/>
            <a:cxnLst/>
            <a:rect l="l" t="t" r="r" b="b"/>
            <a:pathLst>
              <a:path w="408686" h="412842">
                <a:moveTo>
                  <a:pt x="0" y="0"/>
                </a:moveTo>
                <a:lnTo>
                  <a:pt x="408686" y="0"/>
                </a:lnTo>
                <a:lnTo>
                  <a:pt x="408686" y="412843"/>
                </a:lnTo>
                <a:lnTo>
                  <a:pt x="0" y="41284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26" name="TextBox 26"/>
          <p:cNvSpPr txBox="1"/>
          <p:nvPr/>
        </p:nvSpPr>
        <p:spPr>
          <a:xfrm>
            <a:off x="979619" y="1614031"/>
            <a:ext cx="15765526" cy="8629650"/>
          </a:xfrm>
          <a:prstGeom prst="rect">
            <a:avLst/>
          </a:prstGeom>
        </p:spPr>
        <p:txBody>
          <a:bodyPr lIns="0" tIns="0" rIns="0" bIns="0" rtlCol="0" anchor="t">
            <a:spAutoFit/>
          </a:bodyPr>
          <a:lstStyle/>
          <a:p>
            <a:pPr algn="ctr">
              <a:lnSpc>
                <a:spcPts val="1890"/>
              </a:lnSpc>
              <a:spcBef>
                <a:spcPct val="0"/>
              </a:spcBef>
            </a:pPr>
            <a:r>
              <a:rPr lang="en-US" sz="1575" b="1">
                <a:solidFill>
                  <a:srgbClr val="000000"/>
                </a:solidFill>
                <a:latin typeface="Calibri (MS) Bold"/>
                <a:ea typeface="Calibri (MS) Bold"/>
                <a:cs typeface="Calibri (MS) Bold"/>
                <a:sym typeface="Calibri (MS) Bold"/>
              </a:rPr>
              <a:t>Le projet Hirfa est tout à fait réalisable, grâce à une planification structurée, des ressources ciblées et une vision claire à court et long terme.</a:t>
            </a:r>
          </a:p>
          <a:p>
            <a:pPr algn="ctr">
              <a:lnSpc>
                <a:spcPts val="1890"/>
              </a:lnSpc>
              <a:spcBef>
                <a:spcPct val="0"/>
              </a:spcBef>
            </a:pPr>
            <a:endParaRPr lang="en-US" sz="1575" b="1">
              <a:solidFill>
                <a:srgbClr val="000000"/>
              </a:solidFill>
              <a:latin typeface="Calibri (MS) Bold"/>
              <a:ea typeface="Calibri (MS) Bold"/>
              <a:cs typeface="Calibri (MS) Bold"/>
              <a:sym typeface="Calibri (MS) Bold"/>
            </a:endParaRPr>
          </a:p>
          <a:p>
            <a:pPr algn="ctr">
              <a:lnSpc>
                <a:spcPts val="2010"/>
              </a:lnSpc>
              <a:spcBef>
                <a:spcPct val="0"/>
              </a:spcBef>
            </a:pPr>
            <a:r>
              <a:rPr lang="en-US" sz="1675" b="1" u="sng">
                <a:solidFill>
                  <a:srgbClr val="000000"/>
                </a:solidFill>
                <a:latin typeface="Calibri (MS) Bold"/>
                <a:ea typeface="Calibri (MS) Bold"/>
                <a:cs typeface="Calibri (MS) Bold"/>
                <a:sym typeface="Calibri (MS) Bold"/>
              </a:rPr>
              <a:t>⚙️ Ressources nécessaires :</a:t>
            </a:r>
          </a:p>
          <a:p>
            <a:pPr algn="ctr">
              <a:lnSpc>
                <a:spcPts val="1890"/>
              </a:lnSpc>
              <a:spcBef>
                <a:spcPct val="0"/>
              </a:spcBef>
            </a:pPr>
            <a:endParaRPr lang="en-US" sz="1675" b="1" u="sng">
              <a:solidFill>
                <a:srgbClr val="000000"/>
              </a:solidFill>
              <a:latin typeface="Calibri (MS) Bold"/>
              <a:ea typeface="Calibri (MS) Bold"/>
              <a:cs typeface="Calibri (MS) Bold"/>
              <a:sym typeface="Calibri (MS) Bold"/>
            </a:endParaRPr>
          </a:p>
          <a:p>
            <a:pPr algn="ctr">
              <a:lnSpc>
                <a:spcPts val="1890"/>
              </a:lnSpc>
              <a:spcBef>
                <a:spcPct val="0"/>
              </a:spcBef>
            </a:pPr>
            <a:r>
              <a:rPr lang="en-US" sz="1575" b="1">
                <a:solidFill>
                  <a:srgbClr val="000000"/>
                </a:solidFill>
                <a:latin typeface="Calibri (MS) Bold"/>
                <a:ea typeface="Calibri (MS) Bold"/>
                <a:cs typeface="Calibri (MS) Bold"/>
                <a:sym typeface="Calibri (MS) Bold"/>
              </a:rPr>
              <a:t>Ressources humaines : l’équipe est composée de deux membres complémentaires : moi-même, étudiante en management, responsable de la gestion, de la stratégie et de la communication, et un développeur en informatique issu d’une école supérieure, chargé de la conception technique de l’application.</a:t>
            </a:r>
          </a:p>
          <a:p>
            <a:pPr algn="ctr">
              <a:lnSpc>
                <a:spcPts val="1890"/>
              </a:lnSpc>
              <a:spcBef>
                <a:spcPct val="0"/>
              </a:spcBef>
            </a:pPr>
            <a:endParaRPr lang="en-US" sz="1575" b="1">
              <a:solidFill>
                <a:srgbClr val="000000"/>
              </a:solidFill>
              <a:latin typeface="Calibri (MS) Bold"/>
              <a:ea typeface="Calibri (MS) Bold"/>
              <a:cs typeface="Calibri (MS) Bold"/>
              <a:sym typeface="Calibri (MS) Bold"/>
            </a:endParaRPr>
          </a:p>
          <a:p>
            <a:pPr algn="ctr">
              <a:lnSpc>
                <a:spcPts val="1890"/>
              </a:lnSpc>
              <a:spcBef>
                <a:spcPct val="0"/>
              </a:spcBef>
            </a:pPr>
            <a:r>
              <a:rPr lang="en-US" sz="1575" b="1">
                <a:solidFill>
                  <a:srgbClr val="000000"/>
                </a:solidFill>
                <a:latin typeface="Calibri (MS) Bold"/>
                <a:ea typeface="Calibri (MS) Bold"/>
                <a:cs typeface="Calibri (MS) Bold"/>
                <a:sym typeface="Calibri (MS) Bold"/>
              </a:rPr>
              <a:t>Ressources techniques : le développement d’une première version prototype de l’application permettra de tester la plateforme, d’évaluer les besoins des utilisateurs et d’améliorer les fonctionnalités avant le lancement officiel.</a:t>
            </a:r>
          </a:p>
          <a:p>
            <a:pPr algn="ctr">
              <a:lnSpc>
                <a:spcPts val="1890"/>
              </a:lnSpc>
              <a:spcBef>
                <a:spcPct val="0"/>
              </a:spcBef>
            </a:pPr>
            <a:endParaRPr lang="en-US" sz="1575" b="1">
              <a:solidFill>
                <a:srgbClr val="000000"/>
              </a:solidFill>
              <a:latin typeface="Calibri (MS) Bold"/>
              <a:ea typeface="Calibri (MS) Bold"/>
              <a:cs typeface="Calibri (MS) Bold"/>
              <a:sym typeface="Calibri (MS) Bold"/>
            </a:endParaRPr>
          </a:p>
          <a:p>
            <a:pPr algn="ctr">
              <a:lnSpc>
                <a:spcPts val="1890"/>
              </a:lnSpc>
              <a:spcBef>
                <a:spcPct val="0"/>
              </a:spcBef>
            </a:pPr>
            <a:r>
              <a:rPr lang="en-US" sz="1575" b="1">
                <a:solidFill>
                  <a:srgbClr val="000000"/>
                </a:solidFill>
                <a:latin typeface="Calibri (MS) Bold"/>
                <a:ea typeface="Calibri (MS) Bold"/>
                <a:cs typeface="Calibri (MS) Bold"/>
                <a:sym typeface="Calibri (MS) Bold"/>
              </a:rPr>
              <a:t>Ressources financières : un financement de démarrage modeste ou une partenariat futur sera envisagé pour soutenir les coûts de développement, d’hébergement et de marketing digital.</a:t>
            </a:r>
          </a:p>
          <a:p>
            <a:pPr algn="ctr">
              <a:lnSpc>
                <a:spcPts val="1890"/>
              </a:lnSpc>
              <a:spcBef>
                <a:spcPct val="0"/>
              </a:spcBef>
            </a:pPr>
            <a:endParaRPr lang="en-US" sz="1575" b="1">
              <a:solidFill>
                <a:srgbClr val="000000"/>
              </a:solidFill>
              <a:latin typeface="Calibri (MS) Bold"/>
              <a:ea typeface="Calibri (MS) Bold"/>
              <a:cs typeface="Calibri (MS) Bold"/>
              <a:sym typeface="Calibri (MS) Bold"/>
            </a:endParaRPr>
          </a:p>
          <a:p>
            <a:pPr algn="ctr">
              <a:lnSpc>
                <a:spcPts val="1890"/>
              </a:lnSpc>
              <a:spcBef>
                <a:spcPct val="0"/>
              </a:spcBef>
            </a:pPr>
            <a:endParaRPr lang="en-US" sz="1575" b="1">
              <a:solidFill>
                <a:srgbClr val="000000"/>
              </a:solidFill>
              <a:latin typeface="Calibri (MS) Bold"/>
              <a:ea typeface="Calibri (MS) Bold"/>
              <a:cs typeface="Calibri (MS) Bold"/>
              <a:sym typeface="Calibri (MS) Bold"/>
            </a:endParaRPr>
          </a:p>
          <a:p>
            <a:pPr algn="ctr">
              <a:lnSpc>
                <a:spcPts val="2010"/>
              </a:lnSpc>
              <a:spcBef>
                <a:spcPct val="0"/>
              </a:spcBef>
            </a:pPr>
            <a:r>
              <a:rPr lang="en-US" sz="1675" b="1" u="sng">
                <a:solidFill>
                  <a:srgbClr val="000000"/>
                </a:solidFill>
                <a:latin typeface="Calibri (MS) Bold"/>
                <a:ea typeface="Calibri (MS) Bold"/>
                <a:cs typeface="Calibri (MS) Bold"/>
                <a:sym typeface="Calibri (MS) Bold"/>
              </a:rPr>
              <a:t>📋 Étapes de mise en œuvre :</a:t>
            </a:r>
          </a:p>
          <a:p>
            <a:pPr algn="ctr">
              <a:lnSpc>
                <a:spcPts val="2010"/>
              </a:lnSpc>
              <a:spcBef>
                <a:spcPct val="0"/>
              </a:spcBef>
            </a:pPr>
            <a:endParaRPr lang="en-US" sz="1675" b="1" u="sng">
              <a:solidFill>
                <a:srgbClr val="000000"/>
              </a:solidFill>
              <a:latin typeface="Calibri (MS) Bold"/>
              <a:ea typeface="Calibri (MS) Bold"/>
              <a:cs typeface="Calibri (MS) Bold"/>
              <a:sym typeface="Calibri (MS) Bold"/>
            </a:endParaRPr>
          </a:p>
          <a:p>
            <a:pPr algn="ctr">
              <a:lnSpc>
                <a:spcPts val="1890"/>
              </a:lnSpc>
              <a:spcBef>
                <a:spcPct val="0"/>
              </a:spcBef>
            </a:pPr>
            <a:r>
              <a:rPr lang="en-US" sz="1575" b="1">
                <a:solidFill>
                  <a:srgbClr val="000000"/>
                </a:solidFill>
                <a:latin typeface="Calibri (MS) Bold"/>
                <a:ea typeface="Calibri (MS) Bold"/>
                <a:cs typeface="Calibri (MS) Bold"/>
                <a:sym typeface="Calibri (MS) Bold"/>
              </a:rPr>
              <a:t>1. Conception du prototype fonctionnel et identification des besoins du marché.</a:t>
            </a:r>
          </a:p>
          <a:p>
            <a:pPr algn="ctr">
              <a:lnSpc>
                <a:spcPts val="1890"/>
              </a:lnSpc>
              <a:spcBef>
                <a:spcPct val="0"/>
              </a:spcBef>
            </a:pPr>
            <a:endParaRPr lang="en-US" sz="1575" b="1">
              <a:solidFill>
                <a:srgbClr val="000000"/>
              </a:solidFill>
              <a:latin typeface="Calibri (MS) Bold"/>
              <a:ea typeface="Calibri (MS) Bold"/>
              <a:cs typeface="Calibri (MS) Bold"/>
              <a:sym typeface="Calibri (MS) Bold"/>
            </a:endParaRPr>
          </a:p>
          <a:p>
            <a:pPr algn="ctr">
              <a:lnSpc>
                <a:spcPts val="1890"/>
              </a:lnSpc>
              <a:spcBef>
                <a:spcPct val="0"/>
              </a:spcBef>
            </a:pPr>
            <a:endParaRPr lang="en-US" sz="1575" b="1">
              <a:solidFill>
                <a:srgbClr val="000000"/>
              </a:solidFill>
              <a:latin typeface="Calibri (MS) Bold"/>
              <a:ea typeface="Calibri (MS) Bold"/>
              <a:cs typeface="Calibri (MS) Bold"/>
              <a:sym typeface="Calibri (MS) Bold"/>
            </a:endParaRPr>
          </a:p>
          <a:p>
            <a:pPr algn="ctr">
              <a:lnSpc>
                <a:spcPts val="1890"/>
              </a:lnSpc>
              <a:spcBef>
                <a:spcPct val="0"/>
              </a:spcBef>
            </a:pPr>
            <a:r>
              <a:rPr lang="en-US" sz="1575" b="1">
                <a:solidFill>
                  <a:srgbClr val="000000"/>
                </a:solidFill>
                <a:latin typeface="Calibri (MS) Bold"/>
                <a:ea typeface="Calibri (MS) Bold"/>
                <a:cs typeface="Calibri (MS) Bold"/>
                <a:sym typeface="Calibri (MS) Bold"/>
              </a:rPr>
              <a:t>2. Phase de test auprès d’un échantillon d’artisans et de clients.</a:t>
            </a:r>
          </a:p>
          <a:p>
            <a:pPr algn="ctr">
              <a:lnSpc>
                <a:spcPts val="1890"/>
              </a:lnSpc>
              <a:spcBef>
                <a:spcPct val="0"/>
              </a:spcBef>
            </a:pPr>
            <a:endParaRPr lang="en-US" sz="1575" b="1">
              <a:solidFill>
                <a:srgbClr val="000000"/>
              </a:solidFill>
              <a:latin typeface="Calibri (MS) Bold"/>
              <a:ea typeface="Calibri (MS) Bold"/>
              <a:cs typeface="Calibri (MS) Bold"/>
              <a:sym typeface="Calibri (MS) Bold"/>
            </a:endParaRPr>
          </a:p>
          <a:p>
            <a:pPr algn="ctr">
              <a:lnSpc>
                <a:spcPts val="1890"/>
              </a:lnSpc>
              <a:spcBef>
                <a:spcPct val="0"/>
              </a:spcBef>
            </a:pPr>
            <a:endParaRPr lang="en-US" sz="1575" b="1">
              <a:solidFill>
                <a:srgbClr val="000000"/>
              </a:solidFill>
              <a:latin typeface="Calibri (MS) Bold"/>
              <a:ea typeface="Calibri (MS) Bold"/>
              <a:cs typeface="Calibri (MS) Bold"/>
              <a:sym typeface="Calibri (MS) Bold"/>
            </a:endParaRPr>
          </a:p>
          <a:p>
            <a:pPr algn="ctr">
              <a:lnSpc>
                <a:spcPts val="1890"/>
              </a:lnSpc>
              <a:spcBef>
                <a:spcPct val="0"/>
              </a:spcBef>
            </a:pPr>
            <a:r>
              <a:rPr lang="en-US" sz="1575" b="1">
                <a:solidFill>
                  <a:srgbClr val="000000"/>
                </a:solidFill>
                <a:latin typeface="Calibri (MS) Bold"/>
                <a:ea typeface="Calibri (MS) Bold"/>
                <a:cs typeface="Calibri (MS) Bold"/>
                <a:sym typeface="Calibri (MS) Bold"/>
              </a:rPr>
              <a:t>3. Amélioration technique et graphique sur la base des retours d’expérience.</a:t>
            </a:r>
          </a:p>
          <a:p>
            <a:pPr algn="ctr">
              <a:lnSpc>
                <a:spcPts val="1890"/>
              </a:lnSpc>
              <a:spcBef>
                <a:spcPct val="0"/>
              </a:spcBef>
            </a:pPr>
            <a:endParaRPr lang="en-US" sz="1575" b="1">
              <a:solidFill>
                <a:srgbClr val="000000"/>
              </a:solidFill>
              <a:latin typeface="Calibri (MS) Bold"/>
              <a:ea typeface="Calibri (MS) Bold"/>
              <a:cs typeface="Calibri (MS) Bold"/>
              <a:sym typeface="Calibri (MS) Bold"/>
            </a:endParaRPr>
          </a:p>
          <a:p>
            <a:pPr algn="ctr">
              <a:lnSpc>
                <a:spcPts val="1890"/>
              </a:lnSpc>
              <a:spcBef>
                <a:spcPct val="0"/>
              </a:spcBef>
            </a:pPr>
            <a:endParaRPr lang="en-US" sz="1575" b="1">
              <a:solidFill>
                <a:srgbClr val="000000"/>
              </a:solidFill>
              <a:latin typeface="Calibri (MS) Bold"/>
              <a:ea typeface="Calibri (MS) Bold"/>
              <a:cs typeface="Calibri (MS) Bold"/>
              <a:sym typeface="Calibri (MS) Bold"/>
            </a:endParaRPr>
          </a:p>
          <a:p>
            <a:pPr algn="ctr">
              <a:lnSpc>
                <a:spcPts val="1890"/>
              </a:lnSpc>
              <a:spcBef>
                <a:spcPct val="0"/>
              </a:spcBef>
            </a:pPr>
            <a:r>
              <a:rPr lang="en-US" sz="1575" b="1">
                <a:solidFill>
                  <a:srgbClr val="000000"/>
                </a:solidFill>
                <a:latin typeface="Calibri (MS) Bold"/>
                <a:ea typeface="Calibri (MS) Bold"/>
                <a:cs typeface="Calibri (MS) Bold"/>
                <a:sym typeface="Calibri (MS) Bold"/>
              </a:rPr>
              <a:t>4. Lancement officiel de la plateforme et déploiement progressif à plus grande échelle.</a:t>
            </a:r>
          </a:p>
          <a:p>
            <a:pPr algn="ctr">
              <a:lnSpc>
                <a:spcPts val="1890"/>
              </a:lnSpc>
              <a:spcBef>
                <a:spcPct val="0"/>
              </a:spcBef>
            </a:pPr>
            <a:endParaRPr lang="en-US" sz="1575" b="1">
              <a:solidFill>
                <a:srgbClr val="000000"/>
              </a:solidFill>
              <a:latin typeface="Calibri (MS) Bold"/>
              <a:ea typeface="Calibri (MS) Bold"/>
              <a:cs typeface="Calibri (MS) Bold"/>
              <a:sym typeface="Calibri (MS) Bold"/>
            </a:endParaRPr>
          </a:p>
          <a:p>
            <a:pPr algn="ctr">
              <a:lnSpc>
                <a:spcPts val="1890"/>
              </a:lnSpc>
              <a:spcBef>
                <a:spcPct val="0"/>
              </a:spcBef>
            </a:pPr>
            <a:endParaRPr lang="en-US" sz="1575" b="1">
              <a:solidFill>
                <a:srgbClr val="000000"/>
              </a:solidFill>
              <a:latin typeface="Calibri (MS) Bold"/>
              <a:ea typeface="Calibri (MS) Bold"/>
              <a:cs typeface="Calibri (MS) Bold"/>
              <a:sym typeface="Calibri (MS) Bold"/>
            </a:endParaRPr>
          </a:p>
          <a:p>
            <a:pPr algn="ctr">
              <a:lnSpc>
                <a:spcPts val="1890"/>
              </a:lnSpc>
              <a:spcBef>
                <a:spcPct val="0"/>
              </a:spcBef>
            </a:pPr>
            <a:r>
              <a:rPr lang="en-US" sz="1575" b="1">
                <a:solidFill>
                  <a:srgbClr val="000000"/>
                </a:solidFill>
                <a:latin typeface="Calibri (MS) Bold"/>
                <a:ea typeface="Calibri (MS) Bold"/>
                <a:cs typeface="Calibri (MS) Bold"/>
                <a:sym typeface="Calibri (MS) Bold"/>
              </a:rPr>
              <a:t>5. Campagne de communication digitale pour assurer la visibilité du projet.</a:t>
            </a:r>
          </a:p>
          <a:p>
            <a:pPr algn="ctr">
              <a:lnSpc>
                <a:spcPts val="1890"/>
              </a:lnSpc>
              <a:spcBef>
                <a:spcPct val="0"/>
              </a:spcBef>
            </a:pPr>
            <a:endParaRPr lang="en-US" sz="1575" b="1">
              <a:solidFill>
                <a:srgbClr val="000000"/>
              </a:solidFill>
              <a:latin typeface="Calibri (MS) Bold"/>
              <a:ea typeface="Calibri (MS) Bold"/>
              <a:cs typeface="Calibri (MS) Bold"/>
              <a:sym typeface="Calibri (MS) Bold"/>
            </a:endParaRPr>
          </a:p>
          <a:p>
            <a:pPr algn="ctr">
              <a:lnSpc>
                <a:spcPts val="1890"/>
              </a:lnSpc>
              <a:spcBef>
                <a:spcPct val="0"/>
              </a:spcBef>
            </a:pPr>
            <a:endParaRPr lang="en-US" sz="1575" b="1">
              <a:solidFill>
                <a:srgbClr val="000000"/>
              </a:solidFill>
              <a:latin typeface="Calibri (MS) Bold"/>
              <a:ea typeface="Calibri (MS) Bold"/>
              <a:cs typeface="Calibri (MS) Bold"/>
              <a:sym typeface="Calibri (MS) Bold"/>
            </a:endParaRPr>
          </a:p>
          <a:p>
            <a:pPr algn="ctr">
              <a:lnSpc>
                <a:spcPts val="1890"/>
              </a:lnSpc>
              <a:spcBef>
                <a:spcPct val="0"/>
              </a:spcBef>
            </a:pPr>
            <a:endParaRPr lang="en-US" sz="1575" b="1">
              <a:solidFill>
                <a:srgbClr val="000000"/>
              </a:solidFill>
              <a:latin typeface="Calibri (MS) Bold"/>
              <a:ea typeface="Calibri (MS) Bold"/>
              <a:cs typeface="Calibri (MS) Bold"/>
              <a:sym typeface="Calibri (MS) Bold"/>
            </a:endParaRPr>
          </a:p>
          <a:p>
            <a:pPr algn="ctr">
              <a:lnSpc>
                <a:spcPts val="2010"/>
              </a:lnSpc>
              <a:spcBef>
                <a:spcPct val="0"/>
              </a:spcBef>
            </a:pPr>
            <a:r>
              <a:rPr lang="en-US" sz="1675" b="1" u="sng">
                <a:solidFill>
                  <a:srgbClr val="000000"/>
                </a:solidFill>
                <a:latin typeface="Calibri (MS) Bold"/>
                <a:ea typeface="Calibri (MS) Bold"/>
                <a:cs typeface="Calibri (MS) Bold"/>
                <a:sym typeface="Calibri (MS) Bold"/>
              </a:rPr>
              <a:t>🚀 Gestion des obstacles potentiels :</a:t>
            </a:r>
          </a:p>
          <a:p>
            <a:pPr algn="ctr">
              <a:lnSpc>
                <a:spcPts val="1890"/>
              </a:lnSpc>
              <a:spcBef>
                <a:spcPct val="0"/>
              </a:spcBef>
            </a:pPr>
            <a:endParaRPr lang="en-US" sz="1675" b="1" u="sng">
              <a:solidFill>
                <a:srgbClr val="000000"/>
              </a:solidFill>
              <a:latin typeface="Calibri (MS) Bold"/>
              <a:ea typeface="Calibri (MS) Bold"/>
              <a:cs typeface="Calibri (MS) Bold"/>
              <a:sym typeface="Calibri (MS) Bold"/>
            </a:endParaRPr>
          </a:p>
          <a:p>
            <a:pPr algn="ctr">
              <a:lnSpc>
                <a:spcPts val="1890"/>
              </a:lnSpc>
              <a:spcBef>
                <a:spcPct val="0"/>
              </a:spcBef>
            </a:pPr>
            <a:r>
              <a:rPr lang="en-US" sz="1575" b="1">
                <a:solidFill>
                  <a:srgbClr val="000000"/>
                </a:solidFill>
                <a:latin typeface="Calibri (MS) Bold"/>
                <a:ea typeface="Calibri (MS) Bold"/>
                <a:cs typeface="Calibri (MS) Bold"/>
                <a:sym typeface="Calibri (MS) Bold"/>
              </a:rPr>
              <a:t>Les principaux défis — tels que le manque de financement initial ou la complexité technique — seront surmontés par une planification rigoureuse, la recherche de partenaires stratégiques, et la collaboration continue avec des experts du domaine.</a:t>
            </a:r>
          </a:p>
          <a:p>
            <a:pPr algn="ctr">
              <a:lnSpc>
                <a:spcPts val="1890"/>
              </a:lnSpc>
              <a:spcBef>
                <a:spcPct val="0"/>
              </a:spcBef>
            </a:pPr>
            <a:r>
              <a:rPr lang="en-US" sz="1575" b="1">
                <a:solidFill>
                  <a:srgbClr val="000000"/>
                </a:solidFill>
                <a:latin typeface="Calibri (MS) Bold"/>
                <a:ea typeface="Calibri (MS) Bold"/>
                <a:cs typeface="Calibri (MS) Bold"/>
                <a:sym typeface="Calibri (MS) Bold"/>
              </a:rPr>
              <a:t>Notre approche progressive et réaliste garantit la viabilité et la durabilité du projet à long terme.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AutoShape 3"/>
          <p:cNvSpPr/>
          <p:nvPr/>
        </p:nvSpPr>
        <p:spPr>
          <a:xfrm rot="5393451">
            <a:off x="14513787" y="-986352"/>
            <a:ext cx="4547030" cy="0"/>
          </a:xfrm>
          <a:prstGeom prst="line">
            <a:avLst/>
          </a:prstGeom>
          <a:ln w="9525" cap="rnd">
            <a:solidFill>
              <a:srgbClr val="FFFF00"/>
            </a:solidFill>
            <a:prstDash val="solid"/>
            <a:headEnd type="none" w="sm" len="sm"/>
            <a:tailEnd type="none" w="sm" len="sm"/>
          </a:ln>
        </p:spPr>
      </p:sp>
      <p:sp>
        <p:nvSpPr>
          <p:cNvPr id="4" name="AutoShape 4"/>
          <p:cNvSpPr/>
          <p:nvPr/>
        </p:nvSpPr>
        <p:spPr>
          <a:xfrm rot="2674401">
            <a:off x="16600387" y="1725536"/>
            <a:ext cx="1269498" cy="0"/>
          </a:xfrm>
          <a:prstGeom prst="line">
            <a:avLst/>
          </a:prstGeom>
          <a:ln w="9525" cap="rnd">
            <a:solidFill>
              <a:srgbClr val="FFFF00"/>
            </a:solidFill>
            <a:prstDash val="solid"/>
            <a:headEnd type="none" w="sm" len="sm"/>
            <a:tailEnd type="none" w="sm" len="sm"/>
          </a:ln>
        </p:spPr>
      </p:sp>
      <p:sp>
        <p:nvSpPr>
          <p:cNvPr id="5" name="Freeform 5"/>
          <p:cNvSpPr/>
          <p:nvPr/>
        </p:nvSpPr>
        <p:spPr>
          <a:xfrm>
            <a:off x="17630069" y="2116973"/>
            <a:ext cx="391361" cy="395518"/>
          </a:xfrm>
          <a:custGeom>
            <a:avLst/>
            <a:gdLst/>
            <a:ahLst/>
            <a:cxnLst/>
            <a:rect l="l" t="t" r="r" b="b"/>
            <a:pathLst>
              <a:path w="391361" h="395518">
                <a:moveTo>
                  <a:pt x="0" y="0"/>
                </a:moveTo>
                <a:lnTo>
                  <a:pt x="391362" y="0"/>
                </a:lnTo>
                <a:lnTo>
                  <a:pt x="391362" y="395518"/>
                </a:lnTo>
                <a:lnTo>
                  <a:pt x="0" y="3955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2961585" y="8250051"/>
            <a:ext cx="558442" cy="2437928"/>
          </a:xfrm>
          <a:custGeom>
            <a:avLst/>
            <a:gdLst/>
            <a:ahLst/>
            <a:cxnLst/>
            <a:rect l="l" t="t" r="r" b="b"/>
            <a:pathLst>
              <a:path w="558442" h="2437928">
                <a:moveTo>
                  <a:pt x="0" y="0"/>
                </a:moveTo>
                <a:lnTo>
                  <a:pt x="558442" y="0"/>
                </a:lnTo>
                <a:lnTo>
                  <a:pt x="558442" y="2437928"/>
                </a:lnTo>
                <a:lnTo>
                  <a:pt x="0" y="24379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7" name="Group 7"/>
          <p:cNvGrpSpPr/>
          <p:nvPr/>
        </p:nvGrpSpPr>
        <p:grpSpPr>
          <a:xfrm rot="-5400000">
            <a:off x="1014670" y="1265494"/>
            <a:ext cx="456150" cy="394500"/>
            <a:chOff x="0" y="0"/>
            <a:chExt cx="608200" cy="526000"/>
          </a:xfrm>
        </p:grpSpPr>
        <p:sp>
          <p:nvSpPr>
            <p:cNvPr id="8" name="Freeform 8"/>
            <p:cNvSpPr/>
            <p:nvPr/>
          </p:nvSpPr>
          <p:spPr>
            <a:xfrm>
              <a:off x="0" y="0"/>
              <a:ext cx="608203" cy="526034"/>
            </a:xfrm>
            <a:custGeom>
              <a:avLst/>
              <a:gdLst/>
              <a:ahLst/>
              <a:cxnLst/>
              <a:rect l="l" t="t" r="r" b="b"/>
              <a:pathLst>
                <a:path w="608203" h="526034">
                  <a:moveTo>
                    <a:pt x="0" y="0"/>
                  </a:moveTo>
                  <a:lnTo>
                    <a:pt x="608203" y="0"/>
                  </a:lnTo>
                  <a:lnTo>
                    <a:pt x="304038" y="526034"/>
                  </a:lnTo>
                  <a:close/>
                </a:path>
              </a:pathLst>
            </a:custGeom>
            <a:solidFill>
              <a:srgbClr val="FFFF00"/>
            </a:solidFill>
          </p:spPr>
        </p:sp>
      </p:grpSp>
      <p:sp>
        <p:nvSpPr>
          <p:cNvPr id="9" name="TextBox 9"/>
          <p:cNvSpPr txBox="1"/>
          <p:nvPr/>
        </p:nvSpPr>
        <p:spPr>
          <a:xfrm>
            <a:off x="1531425" y="962425"/>
            <a:ext cx="15225150" cy="981600"/>
          </a:xfrm>
          <a:prstGeom prst="rect">
            <a:avLst/>
          </a:prstGeom>
        </p:spPr>
        <p:txBody>
          <a:bodyPr lIns="0" tIns="0" rIns="0" bIns="0" rtlCol="0" anchor="t">
            <a:spAutoFit/>
          </a:bodyPr>
          <a:lstStyle/>
          <a:p>
            <a:pPr algn="l">
              <a:lnSpc>
                <a:spcPts val="6240"/>
              </a:lnSpc>
            </a:pPr>
            <a:r>
              <a:rPr lang="en-US" sz="5200" b="1">
                <a:solidFill>
                  <a:srgbClr val="FFFFFF"/>
                </a:solidFill>
                <a:latin typeface="Arial Bold"/>
                <a:ea typeface="Arial Bold"/>
                <a:cs typeface="Arial Bold"/>
                <a:sym typeface="Arial Bold"/>
              </a:rPr>
              <a:t>Rentabilité de projet</a:t>
            </a:r>
          </a:p>
        </p:txBody>
      </p:sp>
      <p:sp>
        <p:nvSpPr>
          <p:cNvPr id="10" name="Freeform 10"/>
          <p:cNvSpPr/>
          <p:nvPr/>
        </p:nvSpPr>
        <p:spPr>
          <a:xfrm>
            <a:off x="10143372" y="1322562"/>
            <a:ext cx="5260274" cy="746956"/>
          </a:xfrm>
          <a:custGeom>
            <a:avLst/>
            <a:gdLst/>
            <a:ahLst/>
            <a:cxnLst/>
            <a:rect l="l" t="t" r="r" b="b"/>
            <a:pathLst>
              <a:path w="5260274" h="746956">
                <a:moveTo>
                  <a:pt x="0" y="0"/>
                </a:moveTo>
                <a:lnTo>
                  <a:pt x="5260274" y="0"/>
                </a:lnTo>
                <a:lnTo>
                  <a:pt x="5260274" y="746956"/>
                </a:lnTo>
                <a:lnTo>
                  <a:pt x="0" y="74695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1960698" y="8760530"/>
            <a:ext cx="5693280" cy="1526468"/>
          </a:xfrm>
          <a:custGeom>
            <a:avLst/>
            <a:gdLst/>
            <a:ahLst/>
            <a:cxnLst/>
            <a:rect l="l" t="t" r="r" b="b"/>
            <a:pathLst>
              <a:path w="5693280" h="1526468">
                <a:moveTo>
                  <a:pt x="0" y="0"/>
                </a:moveTo>
                <a:lnTo>
                  <a:pt x="5693280" y="0"/>
                </a:lnTo>
                <a:lnTo>
                  <a:pt x="5693280" y="1526468"/>
                </a:lnTo>
                <a:lnTo>
                  <a:pt x="0" y="15264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2" name="AutoShape 12"/>
          <p:cNvSpPr/>
          <p:nvPr/>
        </p:nvSpPr>
        <p:spPr>
          <a:xfrm rot="5383348">
            <a:off x="14950790" y="5600168"/>
            <a:ext cx="5364863" cy="0"/>
          </a:xfrm>
          <a:prstGeom prst="line">
            <a:avLst/>
          </a:prstGeom>
          <a:ln w="19050" cap="rnd">
            <a:solidFill>
              <a:srgbClr val="002060"/>
            </a:solidFill>
            <a:prstDash val="solid"/>
            <a:headEnd type="none" w="sm" len="sm"/>
            <a:tailEnd type="none" w="sm" len="sm"/>
          </a:ln>
        </p:spPr>
      </p:sp>
      <p:sp>
        <p:nvSpPr>
          <p:cNvPr id="13" name="AutoShape 13"/>
          <p:cNvSpPr/>
          <p:nvPr/>
        </p:nvSpPr>
        <p:spPr>
          <a:xfrm rot="2674620">
            <a:off x="16348575" y="2410025"/>
            <a:ext cx="1515662" cy="0"/>
          </a:xfrm>
          <a:prstGeom prst="line">
            <a:avLst/>
          </a:prstGeom>
          <a:ln w="19050" cap="rnd">
            <a:solidFill>
              <a:srgbClr val="002060"/>
            </a:solidFill>
            <a:prstDash val="solid"/>
            <a:headEnd type="none" w="sm" len="sm"/>
            <a:tailEnd type="none" w="sm" len="sm"/>
          </a:ln>
        </p:spPr>
      </p:sp>
      <p:sp>
        <p:nvSpPr>
          <p:cNvPr id="14" name="Freeform 14"/>
          <p:cNvSpPr/>
          <p:nvPr/>
        </p:nvSpPr>
        <p:spPr>
          <a:xfrm>
            <a:off x="16257795" y="1545136"/>
            <a:ext cx="408686" cy="412842"/>
          </a:xfrm>
          <a:custGeom>
            <a:avLst/>
            <a:gdLst/>
            <a:ahLst/>
            <a:cxnLst/>
            <a:rect l="l" t="t" r="r" b="b"/>
            <a:pathLst>
              <a:path w="408686" h="412842">
                <a:moveTo>
                  <a:pt x="0" y="0"/>
                </a:moveTo>
                <a:lnTo>
                  <a:pt x="408686" y="0"/>
                </a:lnTo>
                <a:lnTo>
                  <a:pt x="408686" y="412843"/>
                </a:lnTo>
                <a:lnTo>
                  <a:pt x="0" y="41284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5" name="Freeform 15"/>
          <p:cNvSpPr/>
          <p:nvPr/>
        </p:nvSpPr>
        <p:spPr>
          <a:xfrm>
            <a:off x="18258344" y="2910762"/>
            <a:ext cx="80112" cy="881760"/>
          </a:xfrm>
          <a:custGeom>
            <a:avLst/>
            <a:gdLst/>
            <a:ahLst/>
            <a:cxnLst/>
            <a:rect l="l" t="t" r="r" b="b"/>
            <a:pathLst>
              <a:path w="80112" h="881760">
                <a:moveTo>
                  <a:pt x="0" y="0"/>
                </a:moveTo>
                <a:lnTo>
                  <a:pt x="80112" y="0"/>
                </a:lnTo>
                <a:lnTo>
                  <a:pt x="80112" y="881760"/>
                </a:lnTo>
                <a:lnTo>
                  <a:pt x="0" y="88176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6" name="Freeform 16"/>
          <p:cNvSpPr/>
          <p:nvPr/>
        </p:nvSpPr>
        <p:spPr>
          <a:xfrm>
            <a:off x="17008271" y="5631847"/>
            <a:ext cx="143382" cy="1007138"/>
          </a:xfrm>
          <a:custGeom>
            <a:avLst/>
            <a:gdLst/>
            <a:ahLst/>
            <a:cxnLst/>
            <a:rect l="l" t="t" r="r" b="b"/>
            <a:pathLst>
              <a:path w="143382" h="1007138">
                <a:moveTo>
                  <a:pt x="0" y="0"/>
                </a:moveTo>
                <a:lnTo>
                  <a:pt x="143382" y="0"/>
                </a:lnTo>
                <a:lnTo>
                  <a:pt x="143382" y="1007138"/>
                </a:lnTo>
                <a:lnTo>
                  <a:pt x="0" y="100713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7" name="AutoShape 17"/>
          <p:cNvSpPr/>
          <p:nvPr/>
        </p:nvSpPr>
        <p:spPr>
          <a:xfrm rot="5383348">
            <a:off x="2616398" y="614346"/>
            <a:ext cx="5364864" cy="0"/>
          </a:xfrm>
          <a:prstGeom prst="line">
            <a:avLst/>
          </a:prstGeom>
          <a:ln w="19050" cap="rnd">
            <a:solidFill>
              <a:srgbClr val="002060"/>
            </a:solidFill>
            <a:prstDash val="solid"/>
            <a:headEnd type="none" w="sm" len="sm"/>
            <a:tailEnd type="none" w="sm" len="sm"/>
          </a:ln>
        </p:spPr>
      </p:sp>
      <p:sp>
        <p:nvSpPr>
          <p:cNvPr id="18" name="AutoShape 18"/>
          <p:cNvSpPr/>
          <p:nvPr/>
        </p:nvSpPr>
        <p:spPr>
          <a:xfrm rot="2674619">
            <a:off x="7731142" y="1141164"/>
            <a:ext cx="1515662" cy="0"/>
          </a:xfrm>
          <a:prstGeom prst="line">
            <a:avLst/>
          </a:prstGeom>
          <a:ln w="19050" cap="rnd">
            <a:solidFill>
              <a:srgbClr val="002060"/>
            </a:solidFill>
            <a:prstDash val="solid"/>
            <a:headEnd type="none" w="sm" len="sm"/>
            <a:tailEnd type="none" w="sm" len="sm"/>
          </a:ln>
        </p:spPr>
      </p:sp>
      <p:grpSp>
        <p:nvGrpSpPr>
          <p:cNvPr id="19" name="Group 19"/>
          <p:cNvGrpSpPr/>
          <p:nvPr/>
        </p:nvGrpSpPr>
        <p:grpSpPr>
          <a:xfrm rot="-10800000">
            <a:off x="8954875" y="1594945"/>
            <a:ext cx="404180" cy="400024"/>
            <a:chOff x="0" y="0"/>
            <a:chExt cx="538907" cy="533365"/>
          </a:xfrm>
        </p:grpSpPr>
        <p:sp>
          <p:nvSpPr>
            <p:cNvPr id="20" name="Freeform 20"/>
            <p:cNvSpPr/>
            <p:nvPr/>
          </p:nvSpPr>
          <p:spPr>
            <a:xfrm>
              <a:off x="0" y="0"/>
              <a:ext cx="566420" cy="560832"/>
            </a:xfrm>
            <a:custGeom>
              <a:avLst/>
              <a:gdLst/>
              <a:ahLst/>
              <a:cxnLst/>
              <a:rect l="l" t="t" r="r" b="b"/>
              <a:pathLst>
                <a:path w="566420" h="560832">
                  <a:moveTo>
                    <a:pt x="50800" y="281178"/>
                  </a:moveTo>
                  <a:cubicBezTo>
                    <a:pt x="50800" y="408305"/>
                    <a:pt x="157480" y="510032"/>
                    <a:pt x="279908" y="510032"/>
                  </a:cubicBezTo>
                  <a:lnTo>
                    <a:pt x="279908" y="535432"/>
                  </a:lnTo>
                  <a:lnTo>
                    <a:pt x="279908" y="510032"/>
                  </a:lnTo>
                  <a:cubicBezTo>
                    <a:pt x="408305" y="510032"/>
                    <a:pt x="515620" y="407797"/>
                    <a:pt x="515620" y="281178"/>
                  </a:cubicBezTo>
                  <a:lnTo>
                    <a:pt x="541020" y="281178"/>
                  </a:lnTo>
                  <a:lnTo>
                    <a:pt x="515620" y="281178"/>
                  </a:lnTo>
                  <a:cubicBezTo>
                    <a:pt x="515620" y="154432"/>
                    <a:pt x="408051" y="50800"/>
                    <a:pt x="279908" y="50800"/>
                  </a:cubicBezTo>
                  <a:lnTo>
                    <a:pt x="279908" y="25400"/>
                  </a:lnTo>
                  <a:lnTo>
                    <a:pt x="279908" y="50800"/>
                  </a:lnTo>
                  <a:cubicBezTo>
                    <a:pt x="157734" y="50800"/>
                    <a:pt x="50800" y="153924"/>
                    <a:pt x="50800" y="281178"/>
                  </a:cubicBezTo>
                  <a:lnTo>
                    <a:pt x="25400" y="281178"/>
                  </a:lnTo>
                  <a:lnTo>
                    <a:pt x="50800" y="281178"/>
                  </a:lnTo>
                  <a:moveTo>
                    <a:pt x="0" y="281178"/>
                  </a:moveTo>
                  <a:cubicBezTo>
                    <a:pt x="0" y="125476"/>
                    <a:pt x="130048" y="0"/>
                    <a:pt x="279908" y="0"/>
                  </a:cubicBezTo>
                  <a:cubicBezTo>
                    <a:pt x="434848" y="0"/>
                    <a:pt x="566420" y="124968"/>
                    <a:pt x="566420" y="281178"/>
                  </a:cubicBezTo>
                  <a:cubicBezTo>
                    <a:pt x="566420" y="437515"/>
                    <a:pt x="434594" y="560832"/>
                    <a:pt x="279908" y="560832"/>
                  </a:cubicBezTo>
                  <a:cubicBezTo>
                    <a:pt x="130175" y="560832"/>
                    <a:pt x="0" y="437134"/>
                    <a:pt x="0" y="281178"/>
                  </a:cubicBezTo>
                  <a:close/>
                </a:path>
              </a:pathLst>
            </a:custGeom>
            <a:solidFill>
              <a:srgbClr val="002060"/>
            </a:solidFill>
          </p:spPr>
        </p:sp>
      </p:grpSp>
      <p:sp>
        <p:nvSpPr>
          <p:cNvPr id="21" name="AutoShape 21"/>
          <p:cNvSpPr/>
          <p:nvPr/>
        </p:nvSpPr>
        <p:spPr>
          <a:xfrm rot="5388880">
            <a:off x="-2108147" y="4838468"/>
            <a:ext cx="5356166" cy="0"/>
          </a:xfrm>
          <a:prstGeom prst="line">
            <a:avLst/>
          </a:prstGeom>
          <a:ln w="19050" cap="rnd">
            <a:solidFill>
              <a:srgbClr val="002060"/>
            </a:solidFill>
            <a:prstDash val="solid"/>
            <a:headEnd type="none" w="sm" len="sm"/>
            <a:tailEnd type="none" w="sm" len="sm"/>
          </a:ln>
        </p:spPr>
      </p:sp>
      <p:sp>
        <p:nvSpPr>
          <p:cNvPr id="22" name="AutoShape 22"/>
          <p:cNvSpPr/>
          <p:nvPr/>
        </p:nvSpPr>
        <p:spPr>
          <a:xfrm rot="2674413">
            <a:off x="345046" y="8028611"/>
            <a:ext cx="1503412" cy="0"/>
          </a:xfrm>
          <a:prstGeom prst="line">
            <a:avLst/>
          </a:prstGeom>
          <a:ln w="19050" cap="rnd">
            <a:solidFill>
              <a:srgbClr val="002060"/>
            </a:solidFill>
            <a:prstDash val="solid"/>
            <a:headEnd type="none" w="sm" len="sm"/>
            <a:tailEnd type="none" w="sm" len="sm"/>
          </a:ln>
        </p:spPr>
      </p:sp>
      <p:sp>
        <p:nvSpPr>
          <p:cNvPr id="23" name="Freeform 23"/>
          <p:cNvSpPr/>
          <p:nvPr/>
        </p:nvSpPr>
        <p:spPr>
          <a:xfrm>
            <a:off x="1515022" y="8478052"/>
            <a:ext cx="451996" cy="456152"/>
          </a:xfrm>
          <a:custGeom>
            <a:avLst/>
            <a:gdLst/>
            <a:ahLst/>
            <a:cxnLst/>
            <a:rect l="l" t="t" r="r" b="b"/>
            <a:pathLst>
              <a:path w="451996" h="456152">
                <a:moveTo>
                  <a:pt x="0" y="0"/>
                </a:moveTo>
                <a:lnTo>
                  <a:pt x="451996" y="0"/>
                </a:lnTo>
                <a:lnTo>
                  <a:pt x="451996" y="456153"/>
                </a:lnTo>
                <a:lnTo>
                  <a:pt x="0" y="45615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24" name="AutoShape 24"/>
          <p:cNvSpPr/>
          <p:nvPr/>
        </p:nvSpPr>
        <p:spPr>
          <a:xfrm rot="5383348">
            <a:off x="12438202" y="12941594"/>
            <a:ext cx="5364863" cy="0"/>
          </a:xfrm>
          <a:prstGeom prst="line">
            <a:avLst/>
          </a:prstGeom>
          <a:ln w="19050" cap="rnd">
            <a:solidFill>
              <a:srgbClr val="002060"/>
            </a:solidFill>
            <a:prstDash val="solid"/>
            <a:headEnd type="none" w="sm" len="sm"/>
            <a:tailEnd type="none" w="sm" len="sm"/>
          </a:ln>
        </p:spPr>
      </p:sp>
      <p:sp>
        <p:nvSpPr>
          <p:cNvPr id="25" name="AutoShape 25"/>
          <p:cNvSpPr/>
          <p:nvPr/>
        </p:nvSpPr>
        <p:spPr>
          <a:xfrm rot="2674620">
            <a:off x="13835987" y="9751451"/>
            <a:ext cx="1515662" cy="0"/>
          </a:xfrm>
          <a:prstGeom prst="line">
            <a:avLst/>
          </a:prstGeom>
          <a:ln w="19050" cap="rnd">
            <a:solidFill>
              <a:srgbClr val="002060"/>
            </a:solidFill>
            <a:prstDash val="solid"/>
            <a:headEnd type="none" w="sm" len="sm"/>
            <a:tailEnd type="none" w="sm" len="sm"/>
          </a:ln>
        </p:spPr>
      </p:sp>
      <p:sp>
        <p:nvSpPr>
          <p:cNvPr id="26" name="Freeform 26"/>
          <p:cNvSpPr/>
          <p:nvPr/>
        </p:nvSpPr>
        <p:spPr>
          <a:xfrm>
            <a:off x="13745207" y="8886562"/>
            <a:ext cx="408686" cy="412842"/>
          </a:xfrm>
          <a:custGeom>
            <a:avLst/>
            <a:gdLst/>
            <a:ahLst/>
            <a:cxnLst/>
            <a:rect l="l" t="t" r="r" b="b"/>
            <a:pathLst>
              <a:path w="408686" h="412842">
                <a:moveTo>
                  <a:pt x="0" y="0"/>
                </a:moveTo>
                <a:lnTo>
                  <a:pt x="408686" y="0"/>
                </a:lnTo>
                <a:lnTo>
                  <a:pt x="408686" y="412843"/>
                </a:lnTo>
                <a:lnTo>
                  <a:pt x="0" y="41284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7" name="TextBox 27"/>
          <p:cNvSpPr txBox="1"/>
          <p:nvPr/>
        </p:nvSpPr>
        <p:spPr>
          <a:xfrm>
            <a:off x="885942" y="1900395"/>
            <a:ext cx="4631266" cy="800100"/>
          </a:xfrm>
          <a:prstGeom prst="rect">
            <a:avLst/>
          </a:prstGeom>
        </p:spPr>
        <p:txBody>
          <a:bodyPr lIns="0" tIns="0" rIns="0" bIns="0" rtlCol="0" anchor="t">
            <a:spAutoFit/>
          </a:bodyPr>
          <a:lstStyle/>
          <a:p>
            <a:pPr algn="ctr">
              <a:lnSpc>
                <a:spcPts val="3120"/>
              </a:lnSpc>
              <a:spcBef>
                <a:spcPct val="0"/>
              </a:spcBef>
            </a:pPr>
            <a:r>
              <a:rPr lang="en-US" sz="2600" b="1" u="sng">
                <a:solidFill>
                  <a:srgbClr val="000000"/>
                </a:solidFill>
                <a:latin typeface="Arial Bold"/>
                <a:ea typeface="Arial Bold"/>
                <a:cs typeface="Arial Bold"/>
                <a:sym typeface="Arial Bold"/>
              </a:rPr>
              <a:t>💰 Potentiel de rentabilité du projet </a:t>
            </a:r>
          </a:p>
        </p:txBody>
      </p:sp>
      <p:sp>
        <p:nvSpPr>
          <p:cNvPr id="28" name="TextBox 28"/>
          <p:cNvSpPr txBox="1"/>
          <p:nvPr/>
        </p:nvSpPr>
        <p:spPr>
          <a:xfrm>
            <a:off x="578598" y="2908243"/>
            <a:ext cx="17108703" cy="5747300"/>
          </a:xfrm>
          <a:prstGeom prst="rect">
            <a:avLst/>
          </a:prstGeom>
        </p:spPr>
        <p:txBody>
          <a:bodyPr lIns="0" tIns="0" rIns="0" bIns="0" rtlCol="0" anchor="t">
            <a:spAutoFit/>
          </a:bodyPr>
          <a:lstStyle/>
          <a:p>
            <a:pPr algn="ctr">
              <a:lnSpc>
                <a:spcPts val="1602"/>
              </a:lnSpc>
              <a:spcBef>
                <a:spcPct val="0"/>
              </a:spcBef>
            </a:pPr>
            <a:r>
              <a:rPr lang="en-US" sz="1335" b="1">
                <a:solidFill>
                  <a:srgbClr val="000000"/>
                </a:solidFill>
                <a:latin typeface="Arial Bold"/>
                <a:ea typeface="Arial Bold"/>
                <a:cs typeface="Arial Bold"/>
                <a:sym typeface="Arial Bold"/>
              </a:rPr>
              <a:t>À court terme, le projet Hirfa vise principalement à tester le marché et à construire une communauté d’utilisateurs fidèles. La rentabilité commencera à se manifester dès la deuxième année, une fois la plateforme stabilisée et bien référencée auprès du public.</a:t>
            </a:r>
          </a:p>
          <a:p>
            <a:pPr algn="ctr">
              <a:lnSpc>
                <a:spcPts val="1841"/>
              </a:lnSpc>
              <a:spcBef>
                <a:spcPct val="0"/>
              </a:spcBef>
            </a:pPr>
            <a:endParaRPr lang="en-US" sz="1335" b="1">
              <a:solidFill>
                <a:srgbClr val="000000"/>
              </a:solidFill>
              <a:latin typeface="Arial Bold"/>
              <a:ea typeface="Arial Bold"/>
              <a:cs typeface="Arial Bold"/>
              <a:sym typeface="Arial Bold"/>
            </a:endParaRPr>
          </a:p>
          <a:p>
            <a:pPr algn="ctr">
              <a:lnSpc>
                <a:spcPts val="1841"/>
              </a:lnSpc>
              <a:spcBef>
                <a:spcPct val="0"/>
              </a:spcBef>
            </a:pPr>
            <a:r>
              <a:rPr lang="en-US" sz="1534" b="1" u="sng">
                <a:solidFill>
                  <a:srgbClr val="000000"/>
                </a:solidFill>
                <a:latin typeface="Arial Bold"/>
                <a:ea typeface="Arial Bold"/>
                <a:cs typeface="Arial Bold"/>
                <a:sym typeface="Arial Bold"/>
              </a:rPr>
              <a:t>📈 Sources principales de revenus :</a:t>
            </a:r>
          </a:p>
          <a:p>
            <a:pPr algn="ctr">
              <a:lnSpc>
                <a:spcPts val="1602"/>
              </a:lnSpc>
              <a:spcBef>
                <a:spcPct val="0"/>
              </a:spcBef>
            </a:pPr>
            <a:endParaRPr lang="en-US" sz="1534" b="1" u="sng">
              <a:solidFill>
                <a:srgbClr val="000000"/>
              </a:solidFill>
              <a:latin typeface="Arial Bold"/>
              <a:ea typeface="Arial Bold"/>
              <a:cs typeface="Arial Bold"/>
              <a:sym typeface="Arial Bold"/>
            </a:endParaRPr>
          </a:p>
          <a:p>
            <a:pPr algn="ctr">
              <a:lnSpc>
                <a:spcPts val="1602"/>
              </a:lnSpc>
              <a:spcBef>
                <a:spcPct val="0"/>
              </a:spcBef>
            </a:pPr>
            <a:r>
              <a:rPr lang="en-US" sz="1335" b="1">
                <a:solidFill>
                  <a:srgbClr val="000000"/>
                </a:solidFill>
                <a:latin typeface="Arial Bold"/>
                <a:ea typeface="Arial Bold"/>
                <a:cs typeface="Arial Bold"/>
                <a:sym typeface="Arial Bold"/>
              </a:rPr>
              <a:t>Abonnements premium pour les artisans souhaitant mettre en avant leurs profils et leurs services.</a:t>
            </a:r>
          </a:p>
          <a:p>
            <a:pPr algn="ctr">
              <a:lnSpc>
                <a:spcPts val="1602"/>
              </a:lnSpc>
              <a:spcBef>
                <a:spcPct val="0"/>
              </a:spcBef>
            </a:pPr>
            <a:endParaRPr lang="en-US" sz="1335" b="1">
              <a:solidFill>
                <a:srgbClr val="000000"/>
              </a:solidFill>
              <a:latin typeface="Arial Bold"/>
              <a:ea typeface="Arial Bold"/>
              <a:cs typeface="Arial Bold"/>
              <a:sym typeface="Arial Bold"/>
            </a:endParaRPr>
          </a:p>
          <a:p>
            <a:pPr algn="ctr">
              <a:lnSpc>
                <a:spcPts val="1602"/>
              </a:lnSpc>
              <a:spcBef>
                <a:spcPct val="0"/>
              </a:spcBef>
            </a:pPr>
            <a:r>
              <a:rPr lang="en-US" sz="1335" b="1">
                <a:solidFill>
                  <a:srgbClr val="000000"/>
                </a:solidFill>
                <a:latin typeface="Arial Bold"/>
                <a:ea typeface="Arial Bold"/>
                <a:cs typeface="Arial Bold"/>
                <a:sym typeface="Arial Bold"/>
              </a:rPr>
              <a:t>Commissions sur les transactions réalisées via la plateforme entre les artisans et les clients.</a:t>
            </a:r>
          </a:p>
          <a:p>
            <a:pPr algn="ctr">
              <a:lnSpc>
                <a:spcPts val="1602"/>
              </a:lnSpc>
              <a:spcBef>
                <a:spcPct val="0"/>
              </a:spcBef>
            </a:pPr>
            <a:endParaRPr lang="en-US" sz="1335" b="1">
              <a:solidFill>
                <a:srgbClr val="000000"/>
              </a:solidFill>
              <a:latin typeface="Arial Bold"/>
              <a:ea typeface="Arial Bold"/>
              <a:cs typeface="Arial Bold"/>
              <a:sym typeface="Arial Bold"/>
            </a:endParaRPr>
          </a:p>
          <a:p>
            <a:pPr algn="ctr">
              <a:lnSpc>
                <a:spcPts val="1602"/>
              </a:lnSpc>
              <a:spcBef>
                <a:spcPct val="0"/>
              </a:spcBef>
            </a:pPr>
            <a:r>
              <a:rPr lang="en-US" sz="1335" b="1">
                <a:solidFill>
                  <a:srgbClr val="000000"/>
                </a:solidFill>
                <a:latin typeface="Arial Bold"/>
                <a:ea typeface="Arial Bold"/>
                <a:cs typeface="Arial Bold"/>
                <a:sym typeface="Arial Bold"/>
              </a:rPr>
              <a:t>Publicités ciblées ou partenariats avec des marques locales liées à l’artisanat ou à la culture.</a:t>
            </a:r>
          </a:p>
          <a:p>
            <a:pPr algn="ctr">
              <a:lnSpc>
                <a:spcPts val="1602"/>
              </a:lnSpc>
              <a:spcBef>
                <a:spcPct val="0"/>
              </a:spcBef>
            </a:pPr>
            <a:endParaRPr lang="en-US" sz="1335" b="1">
              <a:solidFill>
                <a:srgbClr val="000000"/>
              </a:solidFill>
              <a:latin typeface="Arial Bold"/>
              <a:ea typeface="Arial Bold"/>
              <a:cs typeface="Arial Bold"/>
              <a:sym typeface="Arial Bold"/>
            </a:endParaRPr>
          </a:p>
          <a:p>
            <a:pPr algn="ctr">
              <a:lnSpc>
                <a:spcPts val="1721"/>
              </a:lnSpc>
              <a:spcBef>
                <a:spcPct val="0"/>
              </a:spcBef>
            </a:pPr>
            <a:endParaRPr lang="en-US" sz="1335" b="1">
              <a:solidFill>
                <a:srgbClr val="000000"/>
              </a:solidFill>
              <a:latin typeface="Arial Bold"/>
              <a:ea typeface="Arial Bold"/>
              <a:cs typeface="Arial Bold"/>
              <a:sym typeface="Arial Bold"/>
            </a:endParaRPr>
          </a:p>
          <a:p>
            <a:pPr algn="ctr">
              <a:lnSpc>
                <a:spcPts val="1721"/>
              </a:lnSpc>
              <a:spcBef>
                <a:spcPct val="0"/>
              </a:spcBef>
            </a:pPr>
            <a:r>
              <a:rPr lang="en-US" sz="1434" b="1" u="sng">
                <a:solidFill>
                  <a:srgbClr val="000000"/>
                </a:solidFill>
                <a:latin typeface="Arial Bold"/>
                <a:ea typeface="Arial Bold"/>
                <a:cs typeface="Arial Bold"/>
                <a:sym typeface="Arial Bold"/>
              </a:rPr>
              <a:t>💼 Coûts de fonctionnement</a:t>
            </a:r>
            <a:r>
              <a:rPr lang="en-US" sz="1434" b="1">
                <a:solidFill>
                  <a:srgbClr val="000000"/>
                </a:solidFill>
                <a:latin typeface="Arial Bold"/>
                <a:ea typeface="Arial Bold"/>
                <a:cs typeface="Arial Bold"/>
                <a:sym typeface="Arial Bold"/>
              </a:rPr>
              <a:t> :</a:t>
            </a:r>
          </a:p>
          <a:p>
            <a:pPr algn="ctr">
              <a:lnSpc>
                <a:spcPts val="1602"/>
              </a:lnSpc>
              <a:spcBef>
                <a:spcPct val="0"/>
              </a:spcBef>
            </a:pPr>
            <a:endParaRPr lang="en-US" sz="1434" b="1">
              <a:solidFill>
                <a:srgbClr val="000000"/>
              </a:solidFill>
              <a:latin typeface="Arial Bold"/>
              <a:ea typeface="Arial Bold"/>
              <a:cs typeface="Arial Bold"/>
              <a:sym typeface="Arial Bold"/>
            </a:endParaRPr>
          </a:p>
          <a:p>
            <a:pPr algn="ctr">
              <a:lnSpc>
                <a:spcPts val="1602"/>
              </a:lnSpc>
              <a:spcBef>
                <a:spcPct val="0"/>
              </a:spcBef>
            </a:pPr>
            <a:r>
              <a:rPr lang="en-US" sz="1335" b="1">
                <a:solidFill>
                  <a:srgbClr val="000000"/>
                </a:solidFill>
                <a:latin typeface="Arial Bold"/>
                <a:ea typeface="Arial Bold"/>
                <a:cs typeface="Arial Bold"/>
                <a:sym typeface="Arial Bold"/>
              </a:rPr>
              <a:t>Les principaux coûts concernent :</a:t>
            </a:r>
          </a:p>
          <a:p>
            <a:pPr algn="ctr">
              <a:lnSpc>
                <a:spcPts val="1602"/>
              </a:lnSpc>
              <a:spcBef>
                <a:spcPct val="0"/>
              </a:spcBef>
            </a:pPr>
            <a:endParaRPr lang="en-US" sz="1335" b="1">
              <a:solidFill>
                <a:srgbClr val="000000"/>
              </a:solidFill>
              <a:latin typeface="Arial Bold"/>
              <a:ea typeface="Arial Bold"/>
              <a:cs typeface="Arial Bold"/>
              <a:sym typeface="Arial Bold"/>
            </a:endParaRPr>
          </a:p>
          <a:p>
            <a:pPr algn="ctr">
              <a:lnSpc>
                <a:spcPts val="1602"/>
              </a:lnSpc>
              <a:spcBef>
                <a:spcPct val="0"/>
              </a:spcBef>
            </a:pPr>
            <a:r>
              <a:rPr lang="en-US" sz="1335" b="1">
                <a:solidFill>
                  <a:srgbClr val="000000"/>
                </a:solidFill>
                <a:latin typeface="Arial Bold"/>
                <a:ea typeface="Arial Bold"/>
                <a:cs typeface="Arial Bold"/>
                <a:sym typeface="Arial Bold"/>
              </a:rPr>
              <a:t>Le développement et la maintenance de l’application.</a:t>
            </a:r>
          </a:p>
          <a:p>
            <a:pPr algn="ctr">
              <a:lnSpc>
                <a:spcPts val="1602"/>
              </a:lnSpc>
              <a:spcBef>
                <a:spcPct val="0"/>
              </a:spcBef>
            </a:pPr>
            <a:endParaRPr lang="en-US" sz="1335" b="1">
              <a:solidFill>
                <a:srgbClr val="000000"/>
              </a:solidFill>
              <a:latin typeface="Arial Bold"/>
              <a:ea typeface="Arial Bold"/>
              <a:cs typeface="Arial Bold"/>
              <a:sym typeface="Arial Bold"/>
            </a:endParaRPr>
          </a:p>
          <a:p>
            <a:pPr algn="ctr">
              <a:lnSpc>
                <a:spcPts val="1602"/>
              </a:lnSpc>
              <a:spcBef>
                <a:spcPct val="0"/>
              </a:spcBef>
            </a:pPr>
            <a:r>
              <a:rPr lang="en-US" sz="1335" b="1">
                <a:solidFill>
                  <a:srgbClr val="000000"/>
                </a:solidFill>
                <a:latin typeface="Arial Bold"/>
                <a:ea typeface="Arial Bold"/>
                <a:cs typeface="Arial Bold"/>
                <a:sym typeface="Arial Bold"/>
              </a:rPr>
              <a:t>Le marketing digital et la communication.</a:t>
            </a:r>
          </a:p>
          <a:p>
            <a:pPr algn="ctr">
              <a:lnSpc>
                <a:spcPts val="1602"/>
              </a:lnSpc>
              <a:spcBef>
                <a:spcPct val="0"/>
              </a:spcBef>
            </a:pPr>
            <a:endParaRPr lang="en-US" sz="1335" b="1">
              <a:solidFill>
                <a:srgbClr val="000000"/>
              </a:solidFill>
              <a:latin typeface="Arial Bold"/>
              <a:ea typeface="Arial Bold"/>
              <a:cs typeface="Arial Bold"/>
              <a:sym typeface="Arial Bold"/>
            </a:endParaRPr>
          </a:p>
          <a:p>
            <a:pPr algn="ctr">
              <a:lnSpc>
                <a:spcPts val="1602"/>
              </a:lnSpc>
              <a:spcBef>
                <a:spcPct val="0"/>
              </a:spcBef>
            </a:pPr>
            <a:r>
              <a:rPr lang="en-US" sz="1335" b="1">
                <a:solidFill>
                  <a:srgbClr val="000000"/>
                </a:solidFill>
                <a:latin typeface="Arial Bold"/>
                <a:ea typeface="Arial Bold"/>
                <a:cs typeface="Arial Bold"/>
                <a:sym typeface="Arial Bold"/>
              </a:rPr>
              <a:t>Les frais d’hébergement et de gestion technique.</a:t>
            </a:r>
          </a:p>
          <a:p>
            <a:pPr algn="ctr">
              <a:lnSpc>
                <a:spcPts val="1602"/>
              </a:lnSpc>
              <a:spcBef>
                <a:spcPct val="0"/>
              </a:spcBef>
            </a:pPr>
            <a:endParaRPr lang="en-US" sz="1335" b="1">
              <a:solidFill>
                <a:srgbClr val="000000"/>
              </a:solidFill>
              <a:latin typeface="Arial Bold"/>
              <a:ea typeface="Arial Bold"/>
              <a:cs typeface="Arial Bold"/>
              <a:sym typeface="Arial Bold"/>
            </a:endParaRPr>
          </a:p>
          <a:p>
            <a:pPr algn="ctr">
              <a:lnSpc>
                <a:spcPts val="1841"/>
              </a:lnSpc>
              <a:spcBef>
                <a:spcPct val="0"/>
              </a:spcBef>
            </a:pPr>
            <a:endParaRPr lang="en-US" sz="1335" b="1">
              <a:solidFill>
                <a:srgbClr val="000000"/>
              </a:solidFill>
              <a:latin typeface="Arial Bold"/>
              <a:ea typeface="Arial Bold"/>
              <a:cs typeface="Arial Bold"/>
              <a:sym typeface="Arial Bold"/>
            </a:endParaRPr>
          </a:p>
          <a:p>
            <a:pPr algn="ctr">
              <a:lnSpc>
                <a:spcPts val="1841"/>
              </a:lnSpc>
              <a:spcBef>
                <a:spcPct val="0"/>
              </a:spcBef>
            </a:pPr>
            <a:r>
              <a:rPr lang="en-US" sz="1534" b="1" u="sng">
                <a:solidFill>
                  <a:srgbClr val="000000"/>
                </a:solidFill>
                <a:latin typeface="Arial Bold"/>
                <a:ea typeface="Arial Bold"/>
                <a:cs typeface="Arial Bold"/>
                <a:sym typeface="Arial Bold"/>
              </a:rPr>
              <a:t>💶 Prévisions financières </a:t>
            </a:r>
            <a:r>
              <a:rPr lang="en-US" sz="1534" b="1">
                <a:solidFill>
                  <a:srgbClr val="000000"/>
                </a:solidFill>
                <a:latin typeface="Arial Bold"/>
                <a:ea typeface="Arial Bold"/>
                <a:cs typeface="Arial Bold"/>
                <a:sym typeface="Arial Bold"/>
              </a:rPr>
              <a:t>:</a:t>
            </a:r>
          </a:p>
          <a:p>
            <a:pPr algn="ctr">
              <a:lnSpc>
                <a:spcPts val="1602"/>
              </a:lnSpc>
              <a:spcBef>
                <a:spcPct val="0"/>
              </a:spcBef>
            </a:pPr>
            <a:endParaRPr lang="en-US" sz="1534" b="1">
              <a:solidFill>
                <a:srgbClr val="000000"/>
              </a:solidFill>
              <a:latin typeface="Arial Bold"/>
              <a:ea typeface="Arial Bold"/>
              <a:cs typeface="Arial Bold"/>
              <a:sym typeface="Arial Bold"/>
            </a:endParaRPr>
          </a:p>
          <a:p>
            <a:pPr algn="ctr">
              <a:lnSpc>
                <a:spcPts val="1602"/>
              </a:lnSpc>
              <a:spcBef>
                <a:spcPct val="0"/>
              </a:spcBef>
            </a:pPr>
            <a:r>
              <a:rPr lang="en-US" sz="1335" b="1">
                <a:solidFill>
                  <a:srgbClr val="000000"/>
                </a:solidFill>
                <a:latin typeface="Arial Bold"/>
                <a:ea typeface="Arial Bold"/>
                <a:cs typeface="Arial Bold"/>
                <a:sym typeface="Arial Bold"/>
              </a:rPr>
              <a:t>Sur le court terme, Hirfa nécessitera un investissement modéré pour le développement initial et la promotion.</a:t>
            </a:r>
          </a:p>
          <a:p>
            <a:pPr algn="ctr">
              <a:lnSpc>
                <a:spcPts val="1602"/>
              </a:lnSpc>
              <a:spcBef>
                <a:spcPct val="0"/>
              </a:spcBef>
            </a:pPr>
            <a:r>
              <a:rPr lang="en-US" sz="1335" b="1">
                <a:solidFill>
                  <a:srgbClr val="000000"/>
                </a:solidFill>
                <a:latin typeface="Arial Bold"/>
                <a:ea typeface="Arial Bold"/>
                <a:cs typeface="Arial Bold"/>
                <a:sym typeface="Arial Bold"/>
              </a:rPr>
              <a:t>À moyen terme (2 à 3 ans), le modèle économique reposant sur les abonnements et les commissions permettra d’atteindre la rentabilité durable, grâce à une croissance progressive du nombre d’utilisateurs actifs et de partenariats stratégiques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AutoShape 3"/>
          <p:cNvSpPr/>
          <p:nvPr/>
        </p:nvSpPr>
        <p:spPr>
          <a:xfrm rot="5393451">
            <a:off x="14513787" y="-986352"/>
            <a:ext cx="4547030" cy="0"/>
          </a:xfrm>
          <a:prstGeom prst="line">
            <a:avLst/>
          </a:prstGeom>
          <a:ln w="9525" cap="rnd">
            <a:solidFill>
              <a:srgbClr val="FFFF00"/>
            </a:solidFill>
            <a:prstDash val="solid"/>
            <a:headEnd type="none" w="sm" len="sm"/>
            <a:tailEnd type="none" w="sm" len="sm"/>
          </a:ln>
        </p:spPr>
      </p:sp>
      <p:sp>
        <p:nvSpPr>
          <p:cNvPr id="4" name="AutoShape 4"/>
          <p:cNvSpPr/>
          <p:nvPr/>
        </p:nvSpPr>
        <p:spPr>
          <a:xfrm rot="2674401">
            <a:off x="16600387" y="1725536"/>
            <a:ext cx="1269498" cy="0"/>
          </a:xfrm>
          <a:prstGeom prst="line">
            <a:avLst/>
          </a:prstGeom>
          <a:ln w="9525" cap="rnd">
            <a:solidFill>
              <a:srgbClr val="FFFF00"/>
            </a:solidFill>
            <a:prstDash val="solid"/>
            <a:headEnd type="none" w="sm" len="sm"/>
            <a:tailEnd type="none" w="sm" len="sm"/>
          </a:ln>
        </p:spPr>
      </p:sp>
      <p:sp>
        <p:nvSpPr>
          <p:cNvPr id="5" name="Freeform 5"/>
          <p:cNvSpPr/>
          <p:nvPr/>
        </p:nvSpPr>
        <p:spPr>
          <a:xfrm>
            <a:off x="17630069" y="2116973"/>
            <a:ext cx="391361" cy="395518"/>
          </a:xfrm>
          <a:custGeom>
            <a:avLst/>
            <a:gdLst/>
            <a:ahLst/>
            <a:cxnLst/>
            <a:rect l="l" t="t" r="r" b="b"/>
            <a:pathLst>
              <a:path w="391361" h="395518">
                <a:moveTo>
                  <a:pt x="0" y="0"/>
                </a:moveTo>
                <a:lnTo>
                  <a:pt x="391362" y="0"/>
                </a:lnTo>
                <a:lnTo>
                  <a:pt x="391362" y="395518"/>
                </a:lnTo>
                <a:lnTo>
                  <a:pt x="0" y="3955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2961585" y="8250051"/>
            <a:ext cx="558442" cy="2437928"/>
          </a:xfrm>
          <a:custGeom>
            <a:avLst/>
            <a:gdLst/>
            <a:ahLst/>
            <a:cxnLst/>
            <a:rect l="l" t="t" r="r" b="b"/>
            <a:pathLst>
              <a:path w="558442" h="2437928">
                <a:moveTo>
                  <a:pt x="0" y="0"/>
                </a:moveTo>
                <a:lnTo>
                  <a:pt x="558442" y="0"/>
                </a:lnTo>
                <a:lnTo>
                  <a:pt x="558442" y="2437928"/>
                </a:lnTo>
                <a:lnTo>
                  <a:pt x="0" y="24379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7" name="Group 7"/>
          <p:cNvGrpSpPr/>
          <p:nvPr/>
        </p:nvGrpSpPr>
        <p:grpSpPr>
          <a:xfrm rot="-5400000">
            <a:off x="1014670" y="1265494"/>
            <a:ext cx="456150" cy="394500"/>
            <a:chOff x="0" y="0"/>
            <a:chExt cx="608200" cy="526000"/>
          </a:xfrm>
        </p:grpSpPr>
        <p:sp>
          <p:nvSpPr>
            <p:cNvPr id="8" name="Freeform 8"/>
            <p:cNvSpPr/>
            <p:nvPr/>
          </p:nvSpPr>
          <p:spPr>
            <a:xfrm>
              <a:off x="0" y="0"/>
              <a:ext cx="608203" cy="526034"/>
            </a:xfrm>
            <a:custGeom>
              <a:avLst/>
              <a:gdLst/>
              <a:ahLst/>
              <a:cxnLst/>
              <a:rect l="l" t="t" r="r" b="b"/>
              <a:pathLst>
                <a:path w="608203" h="526034">
                  <a:moveTo>
                    <a:pt x="0" y="0"/>
                  </a:moveTo>
                  <a:lnTo>
                    <a:pt x="608203" y="0"/>
                  </a:lnTo>
                  <a:lnTo>
                    <a:pt x="304038" y="526034"/>
                  </a:lnTo>
                  <a:close/>
                </a:path>
              </a:pathLst>
            </a:custGeom>
            <a:solidFill>
              <a:srgbClr val="FFFF00"/>
            </a:solidFill>
          </p:spPr>
        </p:sp>
      </p:grpSp>
      <p:sp>
        <p:nvSpPr>
          <p:cNvPr id="9" name="TextBox 9"/>
          <p:cNvSpPr txBox="1"/>
          <p:nvPr/>
        </p:nvSpPr>
        <p:spPr>
          <a:xfrm>
            <a:off x="1531425" y="962425"/>
            <a:ext cx="15225150" cy="981600"/>
          </a:xfrm>
          <a:prstGeom prst="rect">
            <a:avLst/>
          </a:prstGeom>
        </p:spPr>
        <p:txBody>
          <a:bodyPr lIns="0" tIns="0" rIns="0" bIns="0" rtlCol="0" anchor="t">
            <a:spAutoFit/>
          </a:bodyPr>
          <a:lstStyle/>
          <a:p>
            <a:pPr algn="l">
              <a:lnSpc>
                <a:spcPts val="6240"/>
              </a:lnSpc>
            </a:pPr>
            <a:r>
              <a:rPr lang="en-US" sz="5200" b="1">
                <a:solidFill>
                  <a:srgbClr val="FFFFFF"/>
                </a:solidFill>
                <a:latin typeface="Arial Bold"/>
                <a:ea typeface="Arial Bold"/>
                <a:cs typeface="Arial Bold"/>
                <a:sym typeface="Arial Bold"/>
              </a:rPr>
              <a:t>Impact socio-économique</a:t>
            </a:r>
          </a:p>
        </p:txBody>
      </p:sp>
      <p:sp>
        <p:nvSpPr>
          <p:cNvPr id="10" name="Freeform 10"/>
          <p:cNvSpPr/>
          <p:nvPr/>
        </p:nvSpPr>
        <p:spPr>
          <a:xfrm>
            <a:off x="1819792" y="2037572"/>
            <a:ext cx="5260274" cy="746956"/>
          </a:xfrm>
          <a:custGeom>
            <a:avLst/>
            <a:gdLst/>
            <a:ahLst/>
            <a:cxnLst/>
            <a:rect l="l" t="t" r="r" b="b"/>
            <a:pathLst>
              <a:path w="5260274" h="746956">
                <a:moveTo>
                  <a:pt x="0" y="0"/>
                </a:moveTo>
                <a:lnTo>
                  <a:pt x="5260274" y="0"/>
                </a:lnTo>
                <a:lnTo>
                  <a:pt x="5260274" y="746956"/>
                </a:lnTo>
                <a:lnTo>
                  <a:pt x="0" y="74695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1960698" y="8760530"/>
            <a:ext cx="5693280" cy="1526468"/>
          </a:xfrm>
          <a:custGeom>
            <a:avLst/>
            <a:gdLst/>
            <a:ahLst/>
            <a:cxnLst/>
            <a:rect l="l" t="t" r="r" b="b"/>
            <a:pathLst>
              <a:path w="5693280" h="1526468">
                <a:moveTo>
                  <a:pt x="0" y="0"/>
                </a:moveTo>
                <a:lnTo>
                  <a:pt x="5693280" y="0"/>
                </a:lnTo>
                <a:lnTo>
                  <a:pt x="5693280" y="1526468"/>
                </a:lnTo>
                <a:lnTo>
                  <a:pt x="0" y="15264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2" name="AutoShape 12"/>
          <p:cNvSpPr/>
          <p:nvPr/>
        </p:nvSpPr>
        <p:spPr>
          <a:xfrm rot="5383348">
            <a:off x="14950790" y="5600168"/>
            <a:ext cx="5364863" cy="0"/>
          </a:xfrm>
          <a:prstGeom prst="line">
            <a:avLst/>
          </a:prstGeom>
          <a:ln w="19050" cap="rnd">
            <a:solidFill>
              <a:srgbClr val="002060"/>
            </a:solidFill>
            <a:prstDash val="solid"/>
            <a:headEnd type="none" w="sm" len="sm"/>
            <a:tailEnd type="none" w="sm" len="sm"/>
          </a:ln>
        </p:spPr>
      </p:sp>
      <p:sp>
        <p:nvSpPr>
          <p:cNvPr id="13" name="AutoShape 13"/>
          <p:cNvSpPr/>
          <p:nvPr/>
        </p:nvSpPr>
        <p:spPr>
          <a:xfrm rot="2674620">
            <a:off x="16348575" y="2410025"/>
            <a:ext cx="1515662" cy="0"/>
          </a:xfrm>
          <a:prstGeom prst="line">
            <a:avLst/>
          </a:prstGeom>
          <a:ln w="19050" cap="rnd">
            <a:solidFill>
              <a:srgbClr val="002060"/>
            </a:solidFill>
            <a:prstDash val="solid"/>
            <a:headEnd type="none" w="sm" len="sm"/>
            <a:tailEnd type="none" w="sm" len="sm"/>
          </a:ln>
        </p:spPr>
      </p:sp>
      <p:sp>
        <p:nvSpPr>
          <p:cNvPr id="14" name="Freeform 14"/>
          <p:cNvSpPr/>
          <p:nvPr/>
        </p:nvSpPr>
        <p:spPr>
          <a:xfrm>
            <a:off x="16257795" y="1545136"/>
            <a:ext cx="408686" cy="412842"/>
          </a:xfrm>
          <a:custGeom>
            <a:avLst/>
            <a:gdLst/>
            <a:ahLst/>
            <a:cxnLst/>
            <a:rect l="l" t="t" r="r" b="b"/>
            <a:pathLst>
              <a:path w="408686" h="412842">
                <a:moveTo>
                  <a:pt x="0" y="0"/>
                </a:moveTo>
                <a:lnTo>
                  <a:pt x="408686" y="0"/>
                </a:lnTo>
                <a:lnTo>
                  <a:pt x="408686" y="412843"/>
                </a:lnTo>
                <a:lnTo>
                  <a:pt x="0" y="41284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5" name="Freeform 15"/>
          <p:cNvSpPr/>
          <p:nvPr/>
        </p:nvSpPr>
        <p:spPr>
          <a:xfrm>
            <a:off x="18258344" y="2910762"/>
            <a:ext cx="80112" cy="881760"/>
          </a:xfrm>
          <a:custGeom>
            <a:avLst/>
            <a:gdLst/>
            <a:ahLst/>
            <a:cxnLst/>
            <a:rect l="l" t="t" r="r" b="b"/>
            <a:pathLst>
              <a:path w="80112" h="881760">
                <a:moveTo>
                  <a:pt x="0" y="0"/>
                </a:moveTo>
                <a:lnTo>
                  <a:pt x="80112" y="0"/>
                </a:lnTo>
                <a:lnTo>
                  <a:pt x="80112" y="881760"/>
                </a:lnTo>
                <a:lnTo>
                  <a:pt x="0" y="88176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6" name="Freeform 16"/>
          <p:cNvSpPr/>
          <p:nvPr/>
        </p:nvSpPr>
        <p:spPr>
          <a:xfrm>
            <a:off x="17008271" y="5631847"/>
            <a:ext cx="143382" cy="1007138"/>
          </a:xfrm>
          <a:custGeom>
            <a:avLst/>
            <a:gdLst/>
            <a:ahLst/>
            <a:cxnLst/>
            <a:rect l="l" t="t" r="r" b="b"/>
            <a:pathLst>
              <a:path w="143382" h="1007138">
                <a:moveTo>
                  <a:pt x="0" y="0"/>
                </a:moveTo>
                <a:lnTo>
                  <a:pt x="143382" y="0"/>
                </a:lnTo>
                <a:lnTo>
                  <a:pt x="143382" y="1007138"/>
                </a:lnTo>
                <a:lnTo>
                  <a:pt x="0" y="100713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7" name="AutoShape 17"/>
          <p:cNvSpPr/>
          <p:nvPr/>
        </p:nvSpPr>
        <p:spPr>
          <a:xfrm rot="5383348">
            <a:off x="4638238" y="470836"/>
            <a:ext cx="5364864" cy="0"/>
          </a:xfrm>
          <a:prstGeom prst="line">
            <a:avLst/>
          </a:prstGeom>
          <a:ln w="19050" cap="rnd">
            <a:solidFill>
              <a:srgbClr val="002060"/>
            </a:solidFill>
            <a:prstDash val="solid"/>
            <a:headEnd type="none" w="sm" len="sm"/>
            <a:tailEnd type="none" w="sm" len="sm"/>
          </a:ln>
        </p:spPr>
      </p:sp>
      <p:sp>
        <p:nvSpPr>
          <p:cNvPr id="18" name="AutoShape 18"/>
          <p:cNvSpPr/>
          <p:nvPr/>
        </p:nvSpPr>
        <p:spPr>
          <a:xfrm rot="2674619">
            <a:off x="9752982" y="997654"/>
            <a:ext cx="1515662" cy="0"/>
          </a:xfrm>
          <a:prstGeom prst="line">
            <a:avLst/>
          </a:prstGeom>
          <a:ln w="19050" cap="rnd">
            <a:solidFill>
              <a:srgbClr val="002060"/>
            </a:solidFill>
            <a:prstDash val="solid"/>
            <a:headEnd type="none" w="sm" len="sm"/>
            <a:tailEnd type="none" w="sm" len="sm"/>
          </a:ln>
        </p:spPr>
      </p:sp>
      <p:grpSp>
        <p:nvGrpSpPr>
          <p:cNvPr id="19" name="Group 19"/>
          <p:cNvGrpSpPr/>
          <p:nvPr/>
        </p:nvGrpSpPr>
        <p:grpSpPr>
          <a:xfrm rot="-10800000">
            <a:off x="10976715" y="1451435"/>
            <a:ext cx="404180" cy="400024"/>
            <a:chOff x="0" y="0"/>
            <a:chExt cx="538907" cy="533365"/>
          </a:xfrm>
        </p:grpSpPr>
        <p:sp>
          <p:nvSpPr>
            <p:cNvPr id="20" name="Freeform 20"/>
            <p:cNvSpPr/>
            <p:nvPr/>
          </p:nvSpPr>
          <p:spPr>
            <a:xfrm>
              <a:off x="0" y="0"/>
              <a:ext cx="566420" cy="560832"/>
            </a:xfrm>
            <a:custGeom>
              <a:avLst/>
              <a:gdLst/>
              <a:ahLst/>
              <a:cxnLst/>
              <a:rect l="l" t="t" r="r" b="b"/>
              <a:pathLst>
                <a:path w="566420" h="560832">
                  <a:moveTo>
                    <a:pt x="50800" y="281178"/>
                  </a:moveTo>
                  <a:cubicBezTo>
                    <a:pt x="50800" y="408305"/>
                    <a:pt x="157480" y="510032"/>
                    <a:pt x="279908" y="510032"/>
                  </a:cubicBezTo>
                  <a:lnTo>
                    <a:pt x="279908" y="535432"/>
                  </a:lnTo>
                  <a:lnTo>
                    <a:pt x="279908" y="510032"/>
                  </a:lnTo>
                  <a:cubicBezTo>
                    <a:pt x="408305" y="510032"/>
                    <a:pt x="515620" y="407797"/>
                    <a:pt x="515620" y="281178"/>
                  </a:cubicBezTo>
                  <a:lnTo>
                    <a:pt x="541020" y="281178"/>
                  </a:lnTo>
                  <a:lnTo>
                    <a:pt x="515620" y="281178"/>
                  </a:lnTo>
                  <a:cubicBezTo>
                    <a:pt x="515620" y="154432"/>
                    <a:pt x="408051" y="50800"/>
                    <a:pt x="279908" y="50800"/>
                  </a:cubicBezTo>
                  <a:lnTo>
                    <a:pt x="279908" y="25400"/>
                  </a:lnTo>
                  <a:lnTo>
                    <a:pt x="279908" y="50800"/>
                  </a:lnTo>
                  <a:cubicBezTo>
                    <a:pt x="157734" y="50800"/>
                    <a:pt x="50800" y="153924"/>
                    <a:pt x="50800" y="281178"/>
                  </a:cubicBezTo>
                  <a:lnTo>
                    <a:pt x="25400" y="281178"/>
                  </a:lnTo>
                  <a:lnTo>
                    <a:pt x="50800" y="281178"/>
                  </a:lnTo>
                  <a:moveTo>
                    <a:pt x="0" y="281178"/>
                  </a:moveTo>
                  <a:cubicBezTo>
                    <a:pt x="0" y="125476"/>
                    <a:pt x="130048" y="0"/>
                    <a:pt x="279908" y="0"/>
                  </a:cubicBezTo>
                  <a:cubicBezTo>
                    <a:pt x="434848" y="0"/>
                    <a:pt x="566420" y="124968"/>
                    <a:pt x="566420" y="281178"/>
                  </a:cubicBezTo>
                  <a:cubicBezTo>
                    <a:pt x="566420" y="437515"/>
                    <a:pt x="434594" y="560832"/>
                    <a:pt x="279908" y="560832"/>
                  </a:cubicBezTo>
                  <a:cubicBezTo>
                    <a:pt x="130175" y="560832"/>
                    <a:pt x="0" y="437134"/>
                    <a:pt x="0" y="281178"/>
                  </a:cubicBezTo>
                  <a:close/>
                </a:path>
              </a:pathLst>
            </a:custGeom>
            <a:solidFill>
              <a:srgbClr val="002060"/>
            </a:solidFill>
          </p:spPr>
        </p:sp>
      </p:grpSp>
      <p:sp>
        <p:nvSpPr>
          <p:cNvPr id="21" name="AutoShape 21"/>
          <p:cNvSpPr/>
          <p:nvPr/>
        </p:nvSpPr>
        <p:spPr>
          <a:xfrm rot="5388880">
            <a:off x="-2108147" y="4838468"/>
            <a:ext cx="5356166" cy="0"/>
          </a:xfrm>
          <a:prstGeom prst="line">
            <a:avLst/>
          </a:prstGeom>
          <a:ln w="19050" cap="rnd">
            <a:solidFill>
              <a:srgbClr val="002060"/>
            </a:solidFill>
            <a:prstDash val="solid"/>
            <a:headEnd type="none" w="sm" len="sm"/>
            <a:tailEnd type="none" w="sm" len="sm"/>
          </a:ln>
        </p:spPr>
      </p:sp>
      <p:sp>
        <p:nvSpPr>
          <p:cNvPr id="22" name="AutoShape 22"/>
          <p:cNvSpPr/>
          <p:nvPr/>
        </p:nvSpPr>
        <p:spPr>
          <a:xfrm rot="2674413">
            <a:off x="345046" y="8028611"/>
            <a:ext cx="1503412" cy="0"/>
          </a:xfrm>
          <a:prstGeom prst="line">
            <a:avLst/>
          </a:prstGeom>
          <a:ln w="19050" cap="rnd">
            <a:solidFill>
              <a:srgbClr val="002060"/>
            </a:solidFill>
            <a:prstDash val="solid"/>
            <a:headEnd type="none" w="sm" len="sm"/>
            <a:tailEnd type="none" w="sm" len="sm"/>
          </a:ln>
        </p:spPr>
      </p:sp>
      <p:sp>
        <p:nvSpPr>
          <p:cNvPr id="23" name="Freeform 23"/>
          <p:cNvSpPr/>
          <p:nvPr/>
        </p:nvSpPr>
        <p:spPr>
          <a:xfrm>
            <a:off x="1515022" y="8478052"/>
            <a:ext cx="451996" cy="456152"/>
          </a:xfrm>
          <a:custGeom>
            <a:avLst/>
            <a:gdLst/>
            <a:ahLst/>
            <a:cxnLst/>
            <a:rect l="l" t="t" r="r" b="b"/>
            <a:pathLst>
              <a:path w="451996" h="456152">
                <a:moveTo>
                  <a:pt x="0" y="0"/>
                </a:moveTo>
                <a:lnTo>
                  <a:pt x="451996" y="0"/>
                </a:lnTo>
                <a:lnTo>
                  <a:pt x="451996" y="456153"/>
                </a:lnTo>
                <a:lnTo>
                  <a:pt x="0" y="45615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24" name="AutoShape 24"/>
          <p:cNvSpPr/>
          <p:nvPr/>
        </p:nvSpPr>
        <p:spPr>
          <a:xfrm rot="5383348">
            <a:off x="12438202" y="12941594"/>
            <a:ext cx="5364863" cy="0"/>
          </a:xfrm>
          <a:prstGeom prst="line">
            <a:avLst/>
          </a:prstGeom>
          <a:ln w="19050" cap="rnd">
            <a:solidFill>
              <a:srgbClr val="002060"/>
            </a:solidFill>
            <a:prstDash val="solid"/>
            <a:headEnd type="none" w="sm" len="sm"/>
            <a:tailEnd type="none" w="sm" len="sm"/>
          </a:ln>
        </p:spPr>
      </p:sp>
      <p:sp>
        <p:nvSpPr>
          <p:cNvPr id="25" name="AutoShape 25"/>
          <p:cNvSpPr/>
          <p:nvPr/>
        </p:nvSpPr>
        <p:spPr>
          <a:xfrm rot="2674620">
            <a:off x="13835987" y="9751451"/>
            <a:ext cx="1515662" cy="0"/>
          </a:xfrm>
          <a:prstGeom prst="line">
            <a:avLst/>
          </a:prstGeom>
          <a:ln w="19050" cap="rnd">
            <a:solidFill>
              <a:srgbClr val="002060"/>
            </a:solidFill>
            <a:prstDash val="solid"/>
            <a:headEnd type="none" w="sm" len="sm"/>
            <a:tailEnd type="none" w="sm" len="sm"/>
          </a:ln>
        </p:spPr>
      </p:sp>
      <p:sp>
        <p:nvSpPr>
          <p:cNvPr id="26" name="Freeform 26"/>
          <p:cNvSpPr/>
          <p:nvPr/>
        </p:nvSpPr>
        <p:spPr>
          <a:xfrm>
            <a:off x="13745207" y="8886562"/>
            <a:ext cx="408686" cy="412842"/>
          </a:xfrm>
          <a:custGeom>
            <a:avLst/>
            <a:gdLst/>
            <a:ahLst/>
            <a:cxnLst/>
            <a:rect l="l" t="t" r="r" b="b"/>
            <a:pathLst>
              <a:path w="408686" h="412842">
                <a:moveTo>
                  <a:pt x="0" y="0"/>
                </a:moveTo>
                <a:lnTo>
                  <a:pt x="408686" y="0"/>
                </a:lnTo>
                <a:lnTo>
                  <a:pt x="408686" y="412843"/>
                </a:lnTo>
                <a:lnTo>
                  <a:pt x="0" y="41284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7" name="TextBox 27"/>
          <p:cNvSpPr txBox="1"/>
          <p:nvPr/>
        </p:nvSpPr>
        <p:spPr>
          <a:xfrm>
            <a:off x="561274" y="2156729"/>
            <a:ext cx="17058955" cy="6781800"/>
          </a:xfrm>
          <a:prstGeom prst="rect">
            <a:avLst/>
          </a:prstGeom>
        </p:spPr>
        <p:txBody>
          <a:bodyPr lIns="0" tIns="0" rIns="0" bIns="0" rtlCol="0" anchor="t">
            <a:spAutoFit/>
          </a:bodyPr>
          <a:lstStyle/>
          <a:p>
            <a:pPr algn="ctr">
              <a:lnSpc>
                <a:spcPts val="2162"/>
              </a:lnSpc>
              <a:spcBef>
                <a:spcPct val="0"/>
              </a:spcBef>
            </a:pPr>
            <a:r>
              <a:rPr lang="en-US" sz="1801" b="1">
                <a:solidFill>
                  <a:srgbClr val="000000"/>
                </a:solidFill>
                <a:latin typeface="Arial Bold"/>
                <a:ea typeface="Arial Bold"/>
                <a:cs typeface="Arial Bold"/>
                <a:sym typeface="Arial Bold"/>
              </a:rPr>
              <a:t>Notre projet « Hirfa » est une plateforme numérique qui met en relation les clients avec des personnes offrant différents services manuels tels que la réparation (maintenance), la couture, la cuisine traditionnelle ou encore les services de nettoyage.</a:t>
            </a:r>
          </a:p>
          <a:p>
            <a:pPr algn="ctr">
              <a:lnSpc>
                <a:spcPts val="2162"/>
              </a:lnSpc>
              <a:spcBef>
                <a:spcPct val="0"/>
              </a:spcBef>
            </a:pPr>
            <a:endParaRPr lang="en-US" sz="1801" b="1">
              <a:solidFill>
                <a:srgbClr val="000000"/>
              </a:solidFill>
              <a:latin typeface="Arial Bold"/>
              <a:ea typeface="Arial Bold"/>
              <a:cs typeface="Arial Bold"/>
              <a:sym typeface="Arial Bold"/>
            </a:endParaRPr>
          </a:p>
          <a:p>
            <a:pPr algn="ctr">
              <a:lnSpc>
                <a:spcPts val="2282"/>
              </a:lnSpc>
              <a:spcBef>
                <a:spcPct val="0"/>
              </a:spcBef>
            </a:pPr>
            <a:r>
              <a:rPr lang="en-US" sz="1901" b="1" u="sng">
                <a:solidFill>
                  <a:srgbClr val="000000"/>
                </a:solidFill>
                <a:latin typeface="Arial Bold"/>
                <a:ea typeface="Arial Bold"/>
                <a:cs typeface="Arial Bold"/>
                <a:sym typeface="Arial Bold"/>
              </a:rPr>
              <a:t>🎯 Marché cible :</a:t>
            </a:r>
          </a:p>
          <a:p>
            <a:pPr algn="ctr">
              <a:lnSpc>
                <a:spcPts val="2162"/>
              </a:lnSpc>
              <a:spcBef>
                <a:spcPct val="0"/>
              </a:spcBef>
            </a:pPr>
            <a:r>
              <a:rPr lang="en-US" sz="1801" b="1">
                <a:solidFill>
                  <a:srgbClr val="000000"/>
                </a:solidFill>
                <a:latin typeface="Arial Bold"/>
                <a:ea typeface="Arial Bold"/>
                <a:cs typeface="Arial Bold"/>
                <a:sym typeface="Arial Bold"/>
              </a:rPr>
              <a:t>Notre marché cible est très large. L’application s’adresse à toutes les tranches d’âge, aussi bien aux femmes qu’aux hommes, et à toutes les régions d’Algérie. Toute personne ayant besoin d’un service ou souhaitant proposer son savoir-faire peut utiliser Hirfa. Le marché est donc électronique et inclusif, ce qui permet une accessibilité facile à tous les utilisateurs via internet.</a:t>
            </a:r>
          </a:p>
          <a:p>
            <a:pPr algn="ctr">
              <a:lnSpc>
                <a:spcPts val="2162"/>
              </a:lnSpc>
              <a:spcBef>
                <a:spcPct val="0"/>
              </a:spcBef>
            </a:pPr>
            <a:endParaRPr lang="en-US" sz="1801" b="1">
              <a:solidFill>
                <a:srgbClr val="000000"/>
              </a:solidFill>
              <a:latin typeface="Arial Bold"/>
              <a:ea typeface="Arial Bold"/>
              <a:cs typeface="Arial Bold"/>
              <a:sym typeface="Arial Bold"/>
            </a:endParaRPr>
          </a:p>
          <a:p>
            <a:pPr algn="ctr">
              <a:lnSpc>
                <a:spcPts val="2402"/>
              </a:lnSpc>
              <a:spcBef>
                <a:spcPct val="0"/>
              </a:spcBef>
            </a:pPr>
            <a:r>
              <a:rPr lang="en-US" sz="2001" b="1" u="sng">
                <a:solidFill>
                  <a:srgbClr val="000000"/>
                </a:solidFill>
                <a:latin typeface="Arial Bold"/>
                <a:ea typeface="Arial Bold"/>
                <a:cs typeface="Arial Bold"/>
                <a:sym typeface="Arial Bold"/>
              </a:rPr>
              <a:t>🌍 Impact sur la société et l’économie :</a:t>
            </a:r>
          </a:p>
          <a:p>
            <a:pPr algn="ctr">
              <a:lnSpc>
                <a:spcPts val="2162"/>
              </a:lnSpc>
              <a:spcBef>
                <a:spcPct val="0"/>
              </a:spcBef>
            </a:pPr>
            <a:r>
              <a:rPr lang="en-US" sz="1801" b="1">
                <a:solidFill>
                  <a:srgbClr val="000000"/>
                </a:solidFill>
                <a:latin typeface="Arial Bold"/>
                <a:ea typeface="Arial Bold"/>
                <a:cs typeface="Arial Bold"/>
                <a:sym typeface="Arial Bold"/>
              </a:rPr>
              <a:t>Le projet Hirfa a un effet très positif sur la société et l’économie :</a:t>
            </a:r>
          </a:p>
          <a:p>
            <a:pPr algn="ctr">
              <a:lnSpc>
                <a:spcPts val="2162"/>
              </a:lnSpc>
              <a:spcBef>
                <a:spcPct val="0"/>
              </a:spcBef>
            </a:pPr>
            <a:endParaRPr lang="en-US" sz="1801" b="1">
              <a:solidFill>
                <a:srgbClr val="000000"/>
              </a:solidFill>
              <a:latin typeface="Arial Bold"/>
              <a:ea typeface="Arial Bold"/>
              <a:cs typeface="Arial Bold"/>
              <a:sym typeface="Arial Bold"/>
            </a:endParaRPr>
          </a:p>
          <a:p>
            <a:pPr algn="ctr">
              <a:lnSpc>
                <a:spcPts val="2162"/>
              </a:lnSpc>
              <a:spcBef>
                <a:spcPct val="0"/>
              </a:spcBef>
            </a:pPr>
            <a:r>
              <a:rPr lang="en-US" sz="1801" b="1">
                <a:solidFill>
                  <a:srgbClr val="000000"/>
                </a:solidFill>
                <a:latin typeface="Arial Bold"/>
                <a:ea typeface="Arial Bold"/>
                <a:cs typeface="Arial Bold"/>
                <a:sym typeface="Arial Bold"/>
              </a:rPr>
              <a:t>Il crée des opportunités d’emploi pour les artisans, les cuisinières, les couturières et les techniciens, en leur permettant de trouver des clients sans intermédiaires.</a:t>
            </a:r>
          </a:p>
          <a:p>
            <a:pPr algn="ctr">
              <a:lnSpc>
                <a:spcPts val="2162"/>
              </a:lnSpc>
              <a:spcBef>
                <a:spcPct val="0"/>
              </a:spcBef>
            </a:pPr>
            <a:endParaRPr lang="en-US" sz="1801" b="1">
              <a:solidFill>
                <a:srgbClr val="000000"/>
              </a:solidFill>
              <a:latin typeface="Arial Bold"/>
              <a:ea typeface="Arial Bold"/>
              <a:cs typeface="Arial Bold"/>
              <a:sym typeface="Arial Bold"/>
            </a:endParaRPr>
          </a:p>
          <a:p>
            <a:pPr algn="ctr">
              <a:lnSpc>
                <a:spcPts val="2162"/>
              </a:lnSpc>
              <a:spcBef>
                <a:spcPct val="0"/>
              </a:spcBef>
            </a:pPr>
            <a:r>
              <a:rPr lang="en-US" sz="1801" b="1">
                <a:solidFill>
                  <a:srgbClr val="000000"/>
                </a:solidFill>
                <a:latin typeface="Arial Bold"/>
                <a:ea typeface="Arial Bold"/>
                <a:cs typeface="Arial Bold"/>
                <a:sym typeface="Arial Bold"/>
              </a:rPr>
              <a:t>Il encourage le travail local et la valorisation des métiers manuels souvent négligés.</a:t>
            </a:r>
          </a:p>
          <a:p>
            <a:pPr algn="ctr">
              <a:lnSpc>
                <a:spcPts val="2162"/>
              </a:lnSpc>
              <a:spcBef>
                <a:spcPct val="0"/>
              </a:spcBef>
            </a:pPr>
            <a:endParaRPr lang="en-US" sz="1801" b="1">
              <a:solidFill>
                <a:srgbClr val="000000"/>
              </a:solidFill>
              <a:latin typeface="Arial Bold"/>
              <a:ea typeface="Arial Bold"/>
              <a:cs typeface="Arial Bold"/>
              <a:sym typeface="Arial Bold"/>
            </a:endParaRPr>
          </a:p>
          <a:p>
            <a:pPr algn="ctr">
              <a:lnSpc>
                <a:spcPts val="2162"/>
              </a:lnSpc>
              <a:spcBef>
                <a:spcPct val="0"/>
              </a:spcBef>
            </a:pPr>
            <a:r>
              <a:rPr lang="en-US" sz="1801" b="1">
                <a:solidFill>
                  <a:srgbClr val="000000"/>
                </a:solidFill>
                <a:latin typeface="Arial Bold"/>
                <a:ea typeface="Arial Bold"/>
                <a:cs typeface="Arial Bold"/>
                <a:sym typeface="Arial Bold"/>
              </a:rPr>
              <a:t>Il contribue à l’autonomisation des femmes, en particulier celles qui exercent à domicile, en leur offrant une visibilité et une source de revenu stable.</a:t>
            </a:r>
          </a:p>
          <a:p>
            <a:pPr algn="ctr">
              <a:lnSpc>
                <a:spcPts val="2162"/>
              </a:lnSpc>
              <a:spcBef>
                <a:spcPct val="0"/>
              </a:spcBef>
            </a:pPr>
            <a:endParaRPr lang="en-US" sz="1801" b="1">
              <a:solidFill>
                <a:srgbClr val="000000"/>
              </a:solidFill>
              <a:latin typeface="Arial Bold"/>
              <a:ea typeface="Arial Bold"/>
              <a:cs typeface="Arial Bold"/>
              <a:sym typeface="Arial Bold"/>
            </a:endParaRPr>
          </a:p>
          <a:p>
            <a:pPr algn="ctr">
              <a:lnSpc>
                <a:spcPts val="2162"/>
              </a:lnSpc>
              <a:spcBef>
                <a:spcPct val="0"/>
              </a:spcBef>
            </a:pPr>
            <a:r>
              <a:rPr lang="en-US" sz="1801" b="1">
                <a:solidFill>
                  <a:srgbClr val="000000"/>
                </a:solidFill>
                <a:latin typeface="Arial Bold"/>
                <a:ea typeface="Arial Bold"/>
                <a:cs typeface="Arial Bold"/>
                <a:sym typeface="Arial Bold"/>
              </a:rPr>
              <a:t>Sur le plan économique, Hirfa favorise la circulation de revenus au niveau local et stimule la croissance de l’économie numérique.</a:t>
            </a:r>
          </a:p>
          <a:p>
            <a:pPr algn="ctr">
              <a:lnSpc>
                <a:spcPts val="2162"/>
              </a:lnSpc>
              <a:spcBef>
                <a:spcPct val="0"/>
              </a:spcBef>
            </a:pPr>
            <a:endParaRPr lang="en-US" sz="1801" b="1">
              <a:solidFill>
                <a:srgbClr val="000000"/>
              </a:solidFill>
              <a:latin typeface="Arial Bold"/>
              <a:ea typeface="Arial Bold"/>
              <a:cs typeface="Arial Bold"/>
              <a:sym typeface="Arial Bold"/>
            </a:endParaRPr>
          </a:p>
          <a:p>
            <a:pPr algn="ctr">
              <a:lnSpc>
                <a:spcPts val="2162"/>
              </a:lnSpc>
              <a:spcBef>
                <a:spcPct val="0"/>
              </a:spcBef>
            </a:pPr>
            <a:r>
              <a:rPr lang="en-US" sz="1801" b="1">
                <a:solidFill>
                  <a:srgbClr val="000000"/>
                </a:solidFill>
                <a:latin typeface="Arial Bold"/>
                <a:ea typeface="Arial Bold"/>
                <a:cs typeface="Arial Bold"/>
                <a:sym typeface="Arial Bold"/>
              </a:rPr>
              <a:t>D’un point de vue écologique, il réduit les déplacements inutiles grâce à la géolocalisation, ce qui aide à diminuer l’empreinte carbone.</a:t>
            </a:r>
          </a:p>
          <a:p>
            <a:pPr algn="ctr">
              <a:lnSpc>
                <a:spcPts val="2162"/>
              </a:lnSpc>
              <a:spcBef>
                <a:spcPct val="0"/>
              </a:spcBef>
            </a:pPr>
            <a:endParaRPr lang="en-US" sz="1801" b="1">
              <a:solidFill>
                <a:srgbClr val="000000"/>
              </a:solidFill>
              <a:latin typeface="Arial Bold"/>
              <a:ea typeface="Arial Bold"/>
              <a:cs typeface="Arial Bold"/>
              <a:sym typeface="Arial Bold"/>
            </a:endParaRPr>
          </a:p>
          <a:p>
            <a:pPr algn="ctr">
              <a:lnSpc>
                <a:spcPts val="2162"/>
              </a:lnSpc>
              <a:spcBef>
                <a:spcPct val="0"/>
              </a:spcBef>
            </a:pPr>
            <a:endParaRPr lang="en-US" sz="1801" b="1">
              <a:solidFill>
                <a:srgbClr val="000000"/>
              </a:solidFill>
              <a:latin typeface="Arial Bold"/>
              <a:ea typeface="Arial Bold"/>
              <a:cs typeface="Arial Bold"/>
              <a:sym typeface="Arial Bold"/>
            </a:endParaRPr>
          </a:p>
          <a:p>
            <a:pPr algn="ctr">
              <a:lnSpc>
                <a:spcPts val="2282"/>
              </a:lnSpc>
              <a:spcBef>
                <a:spcPct val="0"/>
              </a:spcBef>
            </a:pPr>
            <a:r>
              <a:rPr lang="en-US" sz="1901" b="1" u="sng">
                <a:solidFill>
                  <a:srgbClr val="000000"/>
                </a:solidFill>
                <a:latin typeface="Arial Bold"/>
                <a:ea typeface="Arial Bold"/>
                <a:cs typeface="Arial Bold"/>
                <a:sym typeface="Arial Bold"/>
              </a:rPr>
              <a:t>En résumé,</a:t>
            </a:r>
            <a:r>
              <a:rPr lang="en-US" sz="1901" b="1">
                <a:solidFill>
                  <a:srgbClr val="000000"/>
                </a:solidFill>
                <a:latin typeface="Arial Bold"/>
                <a:ea typeface="Arial Bold"/>
                <a:cs typeface="Arial Bold"/>
                <a:sym typeface="Arial Bold"/>
              </a:rPr>
              <a:t> Hirfa est un projet à fort impact social et économique : il valorise le savoir-faire local, facilite la vie quotidienne des citoyens et participe à la modernisation de l’économie algérienne tout en restant humain et solidaire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AutoShape 3"/>
          <p:cNvSpPr/>
          <p:nvPr/>
        </p:nvSpPr>
        <p:spPr>
          <a:xfrm rot="5393451">
            <a:off x="14513787" y="-986352"/>
            <a:ext cx="4547030" cy="0"/>
          </a:xfrm>
          <a:prstGeom prst="line">
            <a:avLst/>
          </a:prstGeom>
          <a:ln w="9525" cap="rnd">
            <a:solidFill>
              <a:srgbClr val="FFFF00"/>
            </a:solidFill>
            <a:prstDash val="solid"/>
            <a:headEnd type="none" w="sm" len="sm"/>
            <a:tailEnd type="none" w="sm" len="sm"/>
          </a:ln>
        </p:spPr>
      </p:sp>
      <p:sp>
        <p:nvSpPr>
          <p:cNvPr id="4" name="AutoShape 4"/>
          <p:cNvSpPr/>
          <p:nvPr/>
        </p:nvSpPr>
        <p:spPr>
          <a:xfrm rot="2674401">
            <a:off x="16600387" y="1725536"/>
            <a:ext cx="1269498" cy="0"/>
          </a:xfrm>
          <a:prstGeom prst="line">
            <a:avLst/>
          </a:prstGeom>
          <a:ln w="9525" cap="rnd">
            <a:solidFill>
              <a:srgbClr val="FFFF00"/>
            </a:solidFill>
            <a:prstDash val="solid"/>
            <a:headEnd type="none" w="sm" len="sm"/>
            <a:tailEnd type="none" w="sm" len="sm"/>
          </a:ln>
        </p:spPr>
      </p:sp>
      <p:sp>
        <p:nvSpPr>
          <p:cNvPr id="5" name="Freeform 5"/>
          <p:cNvSpPr/>
          <p:nvPr/>
        </p:nvSpPr>
        <p:spPr>
          <a:xfrm>
            <a:off x="17630069" y="2116973"/>
            <a:ext cx="391361" cy="395518"/>
          </a:xfrm>
          <a:custGeom>
            <a:avLst/>
            <a:gdLst/>
            <a:ahLst/>
            <a:cxnLst/>
            <a:rect l="l" t="t" r="r" b="b"/>
            <a:pathLst>
              <a:path w="391361" h="395518">
                <a:moveTo>
                  <a:pt x="0" y="0"/>
                </a:moveTo>
                <a:lnTo>
                  <a:pt x="391362" y="0"/>
                </a:lnTo>
                <a:lnTo>
                  <a:pt x="391362" y="395518"/>
                </a:lnTo>
                <a:lnTo>
                  <a:pt x="0" y="3955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2961585" y="8250051"/>
            <a:ext cx="558442" cy="2437928"/>
          </a:xfrm>
          <a:custGeom>
            <a:avLst/>
            <a:gdLst/>
            <a:ahLst/>
            <a:cxnLst/>
            <a:rect l="l" t="t" r="r" b="b"/>
            <a:pathLst>
              <a:path w="558442" h="2437928">
                <a:moveTo>
                  <a:pt x="0" y="0"/>
                </a:moveTo>
                <a:lnTo>
                  <a:pt x="558442" y="0"/>
                </a:lnTo>
                <a:lnTo>
                  <a:pt x="558442" y="2437928"/>
                </a:lnTo>
                <a:lnTo>
                  <a:pt x="0" y="24379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7" name="Group 7"/>
          <p:cNvGrpSpPr/>
          <p:nvPr/>
        </p:nvGrpSpPr>
        <p:grpSpPr>
          <a:xfrm rot="-5400000">
            <a:off x="1014670" y="1265494"/>
            <a:ext cx="456150" cy="394500"/>
            <a:chOff x="0" y="0"/>
            <a:chExt cx="608200" cy="526000"/>
          </a:xfrm>
        </p:grpSpPr>
        <p:sp>
          <p:nvSpPr>
            <p:cNvPr id="8" name="Freeform 8"/>
            <p:cNvSpPr/>
            <p:nvPr/>
          </p:nvSpPr>
          <p:spPr>
            <a:xfrm>
              <a:off x="0" y="0"/>
              <a:ext cx="608203" cy="526034"/>
            </a:xfrm>
            <a:custGeom>
              <a:avLst/>
              <a:gdLst/>
              <a:ahLst/>
              <a:cxnLst/>
              <a:rect l="l" t="t" r="r" b="b"/>
              <a:pathLst>
                <a:path w="608203" h="526034">
                  <a:moveTo>
                    <a:pt x="0" y="0"/>
                  </a:moveTo>
                  <a:lnTo>
                    <a:pt x="608203" y="0"/>
                  </a:lnTo>
                  <a:lnTo>
                    <a:pt x="304038" y="526034"/>
                  </a:lnTo>
                  <a:close/>
                </a:path>
              </a:pathLst>
            </a:custGeom>
            <a:solidFill>
              <a:srgbClr val="FFFF00"/>
            </a:solidFill>
          </p:spPr>
        </p:sp>
      </p:grpSp>
      <p:sp>
        <p:nvSpPr>
          <p:cNvPr id="9" name="TextBox 9"/>
          <p:cNvSpPr txBox="1"/>
          <p:nvPr/>
        </p:nvSpPr>
        <p:spPr>
          <a:xfrm>
            <a:off x="1531425" y="962425"/>
            <a:ext cx="15225150" cy="981600"/>
          </a:xfrm>
          <a:prstGeom prst="rect">
            <a:avLst/>
          </a:prstGeom>
        </p:spPr>
        <p:txBody>
          <a:bodyPr lIns="0" tIns="0" rIns="0" bIns="0" rtlCol="0" anchor="t">
            <a:spAutoFit/>
          </a:bodyPr>
          <a:lstStyle/>
          <a:p>
            <a:pPr algn="l">
              <a:lnSpc>
                <a:spcPts val="6240"/>
              </a:lnSpc>
            </a:pPr>
            <a:r>
              <a:rPr lang="en-US" sz="5200" b="1">
                <a:solidFill>
                  <a:srgbClr val="FFFFFF"/>
                </a:solidFill>
                <a:latin typeface="Arial Bold"/>
                <a:ea typeface="Arial Bold"/>
                <a:cs typeface="Arial Bold"/>
                <a:sym typeface="Arial Bold"/>
              </a:rPr>
              <a:t>Taille de marché</a:t>
            </a:r>
          </a:p>
        </p:txBody>
      </p:sp>
      <p:sp>
        <p:nvSpPr>
          <p:cNvPr id="10" name="Freeform 10"/>
          <p:cNvSpPr/>
          <p:nvPr/>
        </p:nvSpPr>
        <p:spPr>
          <a:xfrm>
            <a:off x="10143372" y="1322562"/>
            <a:ext cx="5260274" cy="746956"/>
          </a:xfrm>
          <a:custGeom>
            <a:avLst/>
            <a:gdLst/>
            <a:ahLst/>
            <a:cxnLst/>
            <a:rect l="l" t="t" r="r" b="b"/>
            <a:pathLst>
              <a:path w="5260274" h="746956">
                <a:moveTo>
                  <a:pt x="0" y="0"/>
                </a:moveTo>
                <a:lnTo>
                  <a:pt x="5260274" y="0"/>
                </a:lnTo>
                <a:lnTo>
                  <a:pt x="5260274" y="746956"/>
                </a:lnTo>
                <a:lnTo>
                  <a:pt x="0" y="74695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1960698" y="8760530"/>
            <a:ext cx="5693280" cy="1526468"/>
          </a:xfrm>
          <a:custGeom>
            <a:avLst/>
            <a:gdLst/>
            <a:ahLst/>
            <a:cxnLst/>
            <a:rect l="l" t="t" r="r" b="b"/>
            <a:pathLst>
              <a:path w="5693280" h="1526468">
                <a:moveTo>
                  <a:pt x="0" y="0"/>
                </a:moveTo>
                <a:lnTo>
                  <a:pt x="5693280" y="0"/>
                </a:lnTo>
                <a:lnTo>
                  <a:pt x="5693280" y="1526468"/>
                </a:lnTo>
                <a:lnTo>
                  <a:pt x="0" y="15264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2" name="AutoShape 12"/>
          <p:cNvSpPr/>
          <p:nvPr/>
        </p:nvSpPr>
        <p:spPr>
          <a:xfrm rot="5383348">
            <a:off x="14950790" y="5600168"/>
            <a:ext cx="5364863" cy="0"/>
          </a:xfrm>
          <a:prstGeom prst="line">
            <a:avLst/>
          </a:prstGeom>
          <a:ln w="19050" cap="rnd">
            <a:solidFill>
              <a:srgbClr val="002060"/>
            </a:solidFill>
            <a:prstDash val="solid"/>
            <a:headEnd type="none" w="sm" len="sm"/>
            <a:tailEnd type="none" w="sm" len="sm"/>
          </a:ln>
        </p:spPr>
      </p:sp>
      <p:sp>
        <p:nvSpPr>
          <p:cNvPr id="13" name="AutoShape 13"/>
          <p:cNvSpPr/>
          <p:nvPr/>
        </p:nvSpPr>
        <p:spPr>
          <a:xfrm rot="2674620">
            <a:off x="16348575" y="2410025"/>
            <a:ext cx="1515662" cy="0"/>
          </a:xfrm>
          <a:prstGeom prst="line">
            <a:avLst/>
          </a:prstGeom>
          <a:ln w="19050" cap="rnd">
            <a:solidFill>
              <a:srgbClr val="002060"/>
            </a:solidFill>
            <a:prstDash val="solid"/>
            <a:headEnd type="none" w="sm" len="sm"/>
            <a:tailEnd type="none" w="sm" len="sm"/>
          </a:ln>
        </p:spPr>
      </p:sp>
      <p:sp>
        <p:nvSpPr>
          <p:cNvPr id="14" name="Freeform 14"/>
          <p:cNvSpPr/>
          <p:nvPr/>
        </p:nvSpPr>
        <p:spPr>
          <a:xfrm>
            <a:off x="16257795" y="1545136"/>
            <a:ext cx="408686" cy="412842"/>
          </a:xfrm>
          <a:custGeom>
            <a:avLst/>
            <a:gdLst/>
            <a:ahLst/>
            <a:cxnLst/>
            <a:rect l="l" t="t" r="r" b="b"/>
            <a:pathLst>
              <a:path w="408686" h="412842">
                <a:moveTo>
                  <a:pt x="0" y="0"/>
                </a:moveTo>
                <a:lnTo>
                  <a:pt x="408686" y="0"/>
                </a:lnTo>
                <a:lnTo>
                  <a:pt x="408686" y="412843"/>
                </a:lnTo>
                <a:lnTo>
                  <a:pt x="0" y="41284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5" name="Freeform 15"/>
          <p:cNvSpPr/>
          <p:nvPr/>
        </p:nvSpPr>
        <p:spPr>
          <a:xfrm>
            <a:off x="18258344" y="2910762"/>
            <a:ext cx="80112" cy="881760"/>
          </a:xfrm>
          <a:custGeom>
            <a:avLst/>
            <a:gdLst/>
            <a:ahLst/>
            <a:cxnLst/>
            <a:rect l="l" t="t" r="r" b="b"/>
            <a:pathLst>
              <a:path w="80112" h="881760">
                <a:moveTo>
                  <a:pt x="0" y="0"/>
                </a:moveTo>
                <a:lnTo>
                  <a:pt x="80112" y="0"/>
                </a:lnTo>
                <a:lnTo>
                  <a:pt x="80112" y="881760"/>
                </a:lnTo>
                <a:lnTo>
                  <a:pt x="0" y="88176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6" name="Freeform 16"/>
          <p:cNvSpPr/>
          <p:nvPr/>
        </p:nvSpPr>
        <p:spPr>
          <a:xfrm>
            <a:off x="17008271" y="5631847"/>
            <a:ext cx="143382" cy="1007138"/>
          </a:xfrm>
          <a:custGeom>
            <a:avLst/>
            <a:gdLst/>
            <a:ahLst/>
            <a:cxnLst/>
            <a:rect l="l" t="t" r="r" b="b"/>
            <a:pathLst>
              <a:path w="143382" h="1007138">
                <a:moveTo>
                  <a:pt x="0" y="0"/>
                </a:moveTo>
                <a:lnTo>
                  <a:pt x="143382" y="0"/>
                </a:lnTo>
                <a:lnTo>
                  <a:pt x="143382" y="1007138"/>
                </a:lnTo>
                <a:lnTo>
                  <a:pt x="0" y="100713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7" name="AutoShape 17"/>
          <p:cNvSpPr/>
          <p:nvPr/>
        </p:nvSpPr>
        <p:spPr>
          <a:xfrm rot="5383348">
            <a:off x="2616398" y="614346"/>
            <a:ext cx="5364864" cy="0"/>
          </a:xfrm>
          <a:prstGeom prst="line">
            <a:avLst/>
          </a:prstGeom>
          <a:ln w="19050" cap="rnd">
            <a:solidFill>
              <a:srgbClr val="002060"/>
            </a:solidFill>
            <a:prstDash val="solid"/>
            <a:headEnd type="none" w="sm" len="sm"/>
            <a:tailEnd type="none" w="sm" len="sm"/>
          </a:ln>
        </p:spPr>
      </p:sp>
      <p:sp>
        <p:nvSpPr>
          <p:cNvPr id="18" name="AutoShape 18"/>
          <p:cNvSpPr/>
          <p:nvPr/>
        </p:nvSpPr>
        <p:spPr>
          <a:xfrm rot="2674619">
            <a:off x="7731142" y="1141164"/>
            <a:ext cx="1515662" cy="0"/>
          </a:xfrm>
          <a:prstGeom prst="line">
            <a:avLst/>
          </a:prstGeom>
          <a:ln w="19050" cap="rnd">
            <a:solidFill>
              <a:srgbClr val="002060"/>
            </a:solidFill>
            <a:prstDash val="solid"/>
            <a:headEnd type="none" w="sm" len="sm"/>
            <a:tailEnd type="none" w="sm" len="sm"/>
          </a:ln>
        </p:spPr>
      </p:sp>
      <p:grpSp>
        <p:nvGrpSpPr>
          <p:cNvPr id="19" name="Group 19"/>
          <p:cNvGrpSpPr/>
          <p:nvPr/>
        </p:nvGrpSpPr>
        <p:grpSpPr>
          <a:xfrm rot="-10800000">
            <a:off x="8954875" y="1594945"/>
            <a:ext cx="404180" cy="400024"/>
            <a:chOff x="0" y="0"/>
            <a:chExt cx="538907" cy="533365"/>
          </a:xfrm>
        </p:grpSpPr>
        <p:sp>
          <p:nvSpPr>
            <p:cNvPr id="20" name="Freeform 20"/>
            <p:cNvSpPr/>
            <p:nvPr/>
          </p:nvSpPr>
          <p:spPr>
            <a:xfrm>
              <a:off x="0" y="0"/>
              <a:ext cx="566420" cy="560832"/>
            </a:xfrm>
            <a:custGeom>
              <a:avLst/>
              <a:gdLst/>
              <a:ahLst/>
              <a:cxnLst/>
              <a:rect l="l" t="t" r="r" b="b"/>
              <a:pathLst>
                <a:path w="566420" h="560832">
                  <a:moveTo>
                    <a:pt x="50800" y="281178"/>
                  </a:moveTo>
                  <a:cubicBezTo>
                    <a:pt x="50800" y="408305"/>
                    <a:pt x="157480" y="510032"/>
                    <a:pt x="279908" y="510032"/>
                  </a:cubicBezTo>
                  <a:lnTo>
                    <a:pt x="279908" y="535432"/>
                  </a:lnTo>
                  <a:lnTo>
                    <a:pt x="279908" y="510032"/>
                  </a:lnTo>
                  <a:cubicBezTo>
                    <a:pt x="408305" y="510032"/>
                    <a:pt x="515620" y="407797"/>
                    <a:pt x="515620" y="281178"/>
                  </a:cubicBezTo>
                  <a:lnTo>
                    <a:pt x="541020" y="281178"/>
                  </a:lnTo>
                  <a:lnTo>
                    <a:pt x="515620" y="281178"/>
                  </a:lnTo>
                  <a:cubicBezTo>
                    <a:pt x="515620" y="154432"/>
                    <a:pt x="408051" y="50800"/>
                    <a:pt x="279908" y="50800"/>
                  </a:cubicBezTo>
                  <a:lnTo>
                    <a:pt x="279908" y="25400"/>
                  </a:lnTo>
                  <a:lnTo>
                    <a:pt x="279908" y="50800"/>
                  </a:lnTo>
                  <a:cubicBezTo>
                    <a:pt x="157734" y="50800"/>
                    <a:pt x="50800" y="153924"/>
                    <a:pt x="50800" y="281178"/>
                  </a:cubicBezTo>
                  <a:lnTo>
                    <a:pt x="25400" y="281178"/>
                  </a:lnTo>
                  <a:lnTo>
                    <a:pt x="50800" y="281178"/>
                  </a:lnTo>
                  <a:moveTo>
                    <a:pt x="0" y="281178"/>
                  </a:moveTo>
                  <a:cubicBezTo>
                    <a:pt x="0" y="125476"/>
                    <a:pt x="130048" y="0"/>
                    <a:pt x="279908" y="0"/>
                  </a:cubicBezTo>
                  <a:cubicBezTo>
                    <a:pt x="434848" y="0"/>
                    <a:pt x="566420" y="124968"/>
                    <a:pt x="566420" y="281178"/>
                  </a:cubicBezTo>
                  <a:cubicBezTo>
                    <a:pt x="566420" y="437515"/>
                    <a:pt x="434594" y="560832"/>
                    <a:pt x="279908" y="560832"/>
                  </a:cubicBezTo>
                  <a:cubicBezTo>
                    <a:pt x="130175" y="560832"/>
                    <a:pt x="0" y="437134"/>
                    <a:pt x="0" y="281178"/>
                  </a:cubicBezTo>
                  <a:close/>
                </a:path>
              </a:pathLst>
            </a:custGeom>
            <a:solidFill>
              <a:srgbClr val="002060"/>
            </a:solidFill>
          </p:spPr>
        </p:sp>
      </p:grpSp>
      <p:sp>
        <p:nvSpPr>
          <p:cNvPr id="21" name="AutoShape 21"/>
          <p:cNvSpPr/>
          <p:nvPr/>
        </p:nvSpPr>
        <p:spPr>
          <a:xfrm rot="5388880">
            <a:off x="-2108147" y="4838468"/>
            <a:ext cx="5356166" cy="0"/>
          </a:xfrm>
          <a:prstGeom prst="line">
            <a:avLst/>
          </a:prstGeom>
          <a:ln w="19050" cap="rnd">
            <a:solidFill>
              <a:srgbClr val="002060"/>
            </a:solidFill>
            <a:prstDash val="solid"/>
            <a:headEnd type="none" w="sm" len="sm"/>
            <a:tailEnd type="none" w="sm" len="sm"/>
          </a:ln>
        </p:spPr>
      </p:sp>
      <p:sp>
        <p:nvSpPr>
          <p:cNvPr id="22" name="AutoShape 22"/>
          <p:cNvSpPr/>
          <p:nvPr/>
        </p:nvSpPr>
        <p:spPr>
          <a:xfrm rot="2674413">
            <a:off x="345046" y="8028611"/>
            <a:ext cx="1503412" cy="0"/>
          </a:xfrm>
          <a:prstGeom prst="line">
            <a:avLst/>
          </a:prstGeom>
          <a:ln w="19050" cap="rnd">
            <a:solidFill>
              <a:srgbClr val="002060"/>
            </a:solidFill>
            <a:prstDash val="solid"/>
            <a:headEnd type="none" w="sm" len="sm"/>
            <a:tailEnd type="none" w="sm" len="sm"/>
          </a:ln>
        </p:spPr>
      </p:sp>
      <p:sp>
        <p:nvSpPr>
          <p:cNvPr id="23" name="Freeform 23"/>
          <p:cNvSpPr/>
          <p:nvPr/>
        </p:nvSpPr>
        <p:spPr>
          <a:xfrm>
            <a:off x="1515022" y="8478052"/>
            <a:ext cx="451996" cy="456152"/>
          </a:xfrm>
          <a:custGeom>
            <a:avLst/>
            <a:gdLst/>
            <a:ahLst/>
            <a:cxnLst/>
            <a:rect l="l" t="t" r="r" b="b"/>
            <a:pathLst>
              <a:path w="451996" h="456152">
                <a:moveTo>
                  <a:pt x="0" y="0"/>
                </a:moveTo>
                <a:lnTo>
                  <a:pt x="451996" y="0"/>
                </a:lnTo>
                <a:lnTo>
                  <a:pt x="451996" y="456153"/>
                </a:lnTo>
                <a:lnTo>
                  <a:pt x="0" y="45615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24" name="AutoShape 24"/>
          <p:cNvSpPr/>
          <p:nvPr/>
        </p:nvSpPr>
        <p:spPr>
          <a:xfrm rot="5383348">
            <a:off x="12438202" y="12941594"/>
            <a:ext cx="5364863" cy="0"/>
          </a:xfrm>
          <a:prstGeom prst="line">
            <a:avLst/>
          </a:prstGeom>
          <a:ln w="19050" cap="rnd">
            <a:solidFill>
              <a:srgbClr val="002060"/>
            </a:solidFill>
            <a:prstDash val="solid"/>
            <a:headEnd type="none" w="sm" len="sm"/>
            <a:tailEnd type="none" w="sm" len="sm"/>
          </a:ln>
        </p:spPr>
      </p:sp>
      <p:sp>
        <p:nvSpPr>
          <p:cNvPr id="25" name="AutoShape 25"/>
          <p:cNvSpPr/>
          <p:nvPr/>
        </p:nvSpPr>
        <p:spPr>
          <a:xfrm rot="2674620">
            <a:off x="13835987" y="9751451"/>
            <a:ext cx="1515662" cy="0"/>
          </a:xfrm>
          <a:prstGeom prst="line">
            <a:avLst/>
          </a:prstGeom>
          <a:ln w="19050" cap="rnd">
            <a:solidFill>
              <a:srgbClr val="002060"/>
            </a:solidFill>
            <a:prstDash val="solid"/>
            <a:headEnd type="none" w="sm" len="sm"/>
            <a:tailEnd type="none" w="sm" len="sm"/>
          </a:ln>
        </p:spPr>
      </p:sp>
      <p:sp>
        <p:nvSpPr>
          <p:cNvPr id="26" name="Freeform 26"/>
          <p:cNvSpPr/>
          <p:nvPr/>
        </p:nvSpPr>
        <p:spPr>
          <a:xfrm>
            <a:off x="13745207" y="8886562"/>
            <a:ext cx="408686" cy="412842"/>
          </a:xfrm>
          <a:custGeom>
            <a:avLst/>
            <a:gdLst/>
            <a:ahLst/>
            <a:cxnLst/>
            <a:rect l="l" t="t" r="r" b="b"/>
            <a:pathLst>
              <a:path w="408686" h="412842">
                <a:moveTo>
                  <a:pt x="0" y="0"/>
                </a:moveTo>
                <a:lnTo>
                  <a:pt x="408686" y="0"/>
                </a:lnTo>
                <a:lnTo>
                  <a:pt x="408686" y="412843"/>
                </a:lnTo>
                <a:lnTo>
                  <a:pt x="0" y="41284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7" name="TextBox 27"/>
          <p:cNvSpPr txBox="1"/>
          <p:nvPr/>
        </p:nvSpPr>
        <p:spPr>
          <a:xfrm>
            <a:off x="531618" y="1742033"/>
            <a:ext cx="16840961" cy="7058025"/>
          </a:xfrm>
          <a:prstGeom prst="rect">
            <a:avLst/>
          </a:prstGeom>
        </p:spPr>
        <p:txBody>
          <a:bodyPr lIns="0" tIns="0" rIns="0" bIns="0" rtlCol="0" anchor="t">
            <a:spAutoFit/>
          </a:bodyPr>
          <a:lstStyle/>
          <a:p>
            <a:pPr algn="ctr">
              <a:lnSpc>
                <a:spcPts val="2280"/>
              </a:lnSpc>
              <a:spcBef>
                <a:spcPct val="0"/>
              </a:spcBef>
            </a:pPr>
            <a:r>
              <a:rPr lang="en-US" sz="1900" b="1" u="sng">
                <a:solidFill>
                  <a:srgbClr val="000000"/>
                </a:solidFill>
                <a:latin typeface="Arial Bold"/>
                <a:ea typeface="Arial Bold"/>
                <a:cs typeface="Arial Bold"/>
                <a:sym typeface="Arial Bold"/>
              </a:rPr>
              <a:t>Évaluation de la taille du marché potentiel – Projet « Hirfa »</a:t>
            </a:r>
          </a:p>
          <a:p>
            <a:pPr algn="ctr">
              <a:lnSpc>
                <a:spcPts val="2160"/>
              </a:lnSpc>
              <a:spcBef>
                <a:spcPct val="0"/>
              </a:spcBef>
            </a:pPr>
            <a:endParaRPr lang="en-US" sz="1900" b="1" u="sng">
              <a:solidFill>
                <a:srgbClr val="000000"/>
              </a:solidFill>
              <a:latin typeface="Arial Bold"/>
              <a:ea typeface="Arial Bold"/>
              <a:cs typeface="Arial Bold"/>
              <a:sym typeface="Arial Bold"/>
            </a:endParaRPr>
          </a:p>
          <a:p>
            <a:pPr algn="ctr">
              <a:lnSpc>
                <a:spcPts val="2160"/>
              </a:lnSpc>
              <a:spcBef>
                <a:spcPct val="0"/>
              </a:spcBef>
            </a:pPr>
            <a:r>
              <a:rPr lang="en-US" sz="1800" b="1">
                <a:solidFill>
                  <a:srgbClr val="000000"/>
                </a:solidFill>
                <a:latin typeface="Arial Bold"/>
                <a:ea typeface="Arial Bold"/>
                <a:cs typeface="Arial Bold"/>
                <a:sym typeface="Arial Bold"/>
              </a:rPr>
              <a:t>Le marché algérien du e-commerce connaît une croissance rapide et constitue un environnement favorable pour le développement de Hirfa, une application de mise en relation entre artisans et clients.</a:t>
            </a:r>
          </a:p>
          <a:p>
            <a:pPr algn="ctr">
              <a:lnSpc>
                <a:spcPts val="2160"/>
              </a:lnSpc>
              <a:spcBef>
                <a:spcPct val="0"/>
              </a:spcBef>
            </a:pPr>
            <a:r>
              <a:rPr lang="en-US" sz="1800" b="1">
                <a:solidFill>
                  <a:srgbClr val="000000"/>
                </a:solidFill>
                <a:latin typeface="Arial Bold"/>
                <a:ea typeface="Arial Bold"/>
                <a:cs typeface="Arial Bold"/>
                <a:sym typeface="Arial Bold"/>
              </a:rPr>
              <a:t>En 2024–2025, la taille du marché du e-commerce en Algérie est estimée entre 0,8 et 1,9 milliard USD, selon plusieurs sources sectorielles, ce qui montre un fort potentiel pour les services locaux digitalisés.</a:t>
            </a:r>
          </a:p>
          <a:p>
            <a:pPr algn="ctr">
              <a:lnSpc>
                <a:spcPts val="2160"/>
              </a:lnSpc>
              <a:spcBef>
                <a:spcPct val="0"/>
              </a:spcBef>
            </a:pPr>
            <a:endParaRPr lang="en-US" sz="1800" b="1">
              <a:solidFill>
                <a:srgbClr val="000000"/>
              </a:solidFill>
              <a:latin typeface="Arial Bold"/>
              <a:ea typeface="Arial Bold"/>
              <a:cs typeface="Arial Bold"/>
              <a:sym typeface="Arial Bold"/>
            </a:endParaRPr>
          </a:p>
          <a:p>
            <a:pPr algn="ctr">
              <a:lnSpc>
                <a:spcPts val="2280"/>
              </a:lnSpc>
              <a:spcBef>
                <a:spcPct val="0"/>
              </a:spcBef>
            </a:pPr>
            <a:r>
              <a:rPr lang="en-US" sz="1900" b="1" u="sng">
                <a:solidFill>
                  <a:srgbClr val="000000"/>
                </a:solidFill>
                <a:latin typeface="Arial Bold"/>
                <a:ea typeface="Arial Bold"/>
                <a:cs typeface="Arial Bold"/>
                <a:sym typeface="Arial Bold"/>
              </a:rPr>
              <a:t>Taille du marché cible :</a:t>
            </a:r>
          </a:p>
          <a:p>
            <a:pPr algn="ctr">
              <a:lnSpc>
                <a:spcPts val="2160"/>
              </a:lnSpc>
              <a:spcBef>
                <a:spcPct val="0"/>
              </a:spcBef>
            </a:pPr>
            <a:r>
              <a:rPr lang="en-US" sz="1800" b="1">
                <a:solidFill>
                  <a:srgbClr val="000000"/>
                </a:solidFill>
                <a:latin typeface="Arial Bold"/>
                <a:ea typeface="Arial Bold"/>
                <a:cs typeface="Arial Bold"/>
                <a:sym typeface="Arial Bold"/>
              </a:rPr>
              <a:t>L’Algérie compte environ 36,2 millions d’internautes au début de 2025, avec un taux de pénétration d’environ 77 %.</a:t>
            </a:r>
          </a:p>
          <a:p>
            <a:pPr algn="ctr">
              <a:lnSpc>
                <a:spcPts val="2160"/>
              </a:lnSpc>
              <a:spcBef>
                <a:spcPct val="0"/>
              </a:spcBef>
            </a:pPr>
            <a:r>
              <a:rPr lang="en-US" sz="1800" b="1">
                <a:solidFill>
                  <a:srgbClr val="000000"/>
                </a:solidFill>
                <a:latin typeface="Arial Bold"/>
                <a:ea typeface="Arial Bold"/>
                <a:cs typeface="Arial Bold"/>
                <a:sym typeface="Arial Bold"/>
              </a:rPr>
              <a:t>En considérant que Hirfa vise toutes les personnes souhaitant accéder à des services de proximité (maintenance, cuisine traditionnelle, couture, nettoyage, etc.), le marché accessible représente environ 10 à 20 % des internautes, soit entre 3,6 et 7,2 millions d’utilisateurs potentiels.</a:t>
            </a:r>
          </a:p>
          <a:p>
            <a:pPr algn="ctr">
              <a:lnSpc>
                <a:spcPts val="2160"/>
              </a:lnSpc>
              <a:spcBef>
                <a:spcPct val="0"/>
              </a:spcBef>
            </a:pPr>
            <a:endParaRPr lang="en-US" sz="1800" b="1">
              <a:solidFill>
                <a:srgbClr val="000000"/>
              </a:solidFill>
              <a:latin typeface="Arial Bold"/>
              <a:ea typeface="Arial Bold"/>
              <a:cs typeface="Arial Bold"/>
              <a:sym typeface="Arial Bold"/>
            </a:endParaRPr>
          </a:p>
          <a:p>
            <a:pPr algn="ctr">
              <a:lnSpc>
                <a:spcPts val="2280"/>
              </a:lnSpc>
              <a:spcBef>
                <a:spcPct val="0"/>
              </a:spcBef>
            </a:pPr>
            <a:r>
              <a:rPr lang="en-US" sz="1900" b="1" u="sng">
                <a:solidFill>
                  <a:srgbClr val="000000"/>
                </a:solidFill>
                <a:latin typeface="Arial Bold"/>
                <a:ea typeface="Arial Bold"/>
                <a:cs typeface="Arial Bold"/>
                <a:sym typeface="Arial Bold"/>
              </a:rPr>
              <a:t>Valeur estimée du marché </a:t>
            </a:r>
            <a:r>
              <a:rPr lang="en-US" sz="1900" b="1">
                <a:solidFill>
                  <a:srgbClr val="000000"/>
                </a:solidFill>
                <a:latin typeface="Arial Bold"/>
                <a:ea typeface="Arial Bold"/>
                <a:cs typeface="Arial Bold"/>
                <a:sym typeface="Arial Bold"/>
              </a:rPr>
              <a:t>:</a:t>
            </a:r>
          </a:p>
          <a:p>
            <a:pPr algn="ctr">
              <a:lnSpc>
                <a:spcPts val="2160"/>
              </a:lnSpc>
              <a:spcBef>
                <a:spcPct val="0"/>
              </a:spcBef>
            </a:pPr>
            <a:r>
              <a:rPr lang="en-US" sz="1800" b="1">
                <a:solidFill>
                  <a:srgbClr val="000000"/>
                </a:solidFill>
                <a:latin typeface="Arial Bold"/>
                <a:ea typeface="Arial Bold"/>
                <a:cs typeface="Arial Bold"/>
                <a:sym typeface="Arial Bold"/>
              </a:rPr>
              <a:t>En supposant que 5 à 10 % de la valeur totale du e-commerce soit liée aux services artisanaux et domestiques, cela représente un marché potentiel d’environ 95 à 190 millions USD pour des plateformes comme Hirfa.</a:t>
            </a:r>
          </a:p>
          <a:p>
            <a:pPr algn="ctr">
              <a:lnSpc>
                <a:spcPts val="2160"/>
              </a:lnSpc>
              <a:spcBef>
                <a:spcPct val="0"/>
              </a:spcBef>
            </a:pPr>
            <a:r>
              <a:rPr lang="en-US" sz="1800" b="1">
                <a:solidFill>
                  <a:srgbClr val="000000"/>
                </a:solidFill>
                <a:latin typeface="Arial Bold"/>
                <a:ea typeface="Arial Bold"/>
                <a:cs typeface="Arial Bold"/>
                <a:sym typeface="Arial Bold"/>
              </a:rPr>
              <a:t>Ces estimations prudentes illustrent une opportunité économique réelle, notamment pour la digitalisation des services locaux en Algérie.</a:t>
            </a:r>
          </a:p>
          <a:p>
            <a:pPr algn="ctr">
              <a:lnSpc>
                <a:spcPts val="2160"/>
              </a:lnSpc>
              <a:spcBef>
                <a:spcPct val="0"/>
              </a:spcBef>
            </a:pPr>
            <a:endParaRPr lang="en-US" sz="1800" b="1">
              <a:solidFill>
                <a:srgbClr val="000000"/>
              </a:solidFill>
              <a:latin typeface="Arial Bold"/>
              <a:ea typeface="Arial Bold"/>
              <a:cs typeface="Arial Bold"/>
              <a:sym typeface="Arial Bold"/>
            </a:endParaRPr>
          </a:p>
          <a:p>
            <a:pPr algn="ctr">
              <a:lnSpc>
                <a:spcPts val="2280"/>
              </a:lnSpc>
              <a:spcBef>
                <a:spcPct val="0"/>
              </a:spcBef>
            </a:pPr>
            <a:r>
              <a:rPr lang="en-US" sz="1900" b="1" u="sng">
                <a:solidFill>
                  <a:srgbClr val="000000"/>
                </a:solidFill>
                <a:latin typeface="Arial Bold"/>
                <a:ea typeface="Arial Bold"/>
                <a:cs typeface="Arial Bold"/>
                <a:sym typeface="Arial Bold"/>
              </a:rPr>
              <a:t>Tendance du marché :</a:t>
            </a:r>
          </a:p>
          <a:p>
            <a:pPr algn="ctr">
              <a:lnSpc>
                <a:spcPts val="2160"/>
              </a:lnSpc>
              <a:spcBef>
                <a:spcPct val="0"/>
              </a:spcBef>
            </a:pPr>
            <a:r>
              <a:rPr lang="en-US" sz="1800" b="1">
                <a:solidFill>
                  <a:srgbClr val="000000"/>
                </a:solidFill>
                <a:latin typeface="Arial Bold"/>
                <a:ea typeface="Arial Bold"/>
                <a:cs typeface="Arial Bold"/>
                <a:sym typeface="Arial Bold"/>
              </a:rPr>
              <a:t>Le marché est en pleine croissance grâce à l’augmentation du nombre d’utilisateurs d’Internet mobile et à la transformation numérique du pays.</a:t>
            </a:r>
          </a:p>
          <a:p>
            <a:pPr algn="ctr">
              <a:lnSpc>
                <a:spcPts val="2160"/>
              </a:lnSpc>
              <a:spcBef>
                <a:spcPct val="0"/>
              </a:spcBef>
            </a:pPr>
            <a:r>
              <a:rPr lang="en-US" sz="1800" b="1">
                <a:solidFill>
                  <a:srgbClr val="000000"/>
                </a:solidFill>
                <a:latin typeface="Arial Bold"/>
                <a:ea typeface="Arial Bold"/>
                <a:cs typeface="Arial Bold"/>
                <a:sym typeface="Arial Bold"/>
              </a:rPr>
              <a:t>L’usage massif du smartphone rend les applications comme Hirfa particulièrement pertinentes et accessibles à un large public.</a:t>
            </a:r>
          </a:p>
          <a:p>
            <a:pPr algn="ctr">
              <a:lnSpc>
                <a:spcPts val="2280"/>
              </a:lnSpc>
              <a:spcBef>
                <a:spcPct val="0"/>
              </a:spcBef>
            </a:pPr>
            <a:endParaRPr lang="en-US" sz="1800" b="1">
              <a:solidFill>
                <a:srgbClr val="000000"/>
              </a:solidFill>
              <a:latin typeface="Arial Bold"/>
              <a:ea typeface="Arial Bold"/>
              <a:cs typeface="Arial Bold"/>
              <a:sym typeface="Arial Bold"/>
            </a:endParaRPr>
          </a:p>
          <a:p>
            <a:pPr algn="ctr">
              <a:lnSpc>
                <a:spcPts val="2280"/>
              </a:lnSpc>
              <a:spcBef>
                <a:spcPct val="0"/>
              </a:spcBef>
            </a:pPr>
            <a:r>
              <a:rPr lang="en-US" sz="1900" b="1" u="sng">
                <a:solidFill>
                  <a:srgbClr val="000000"/>
                </a:solidFill>
                <a:latin typeface="Arial Bold"/>
                <a:ea typeface="Arial Bold"/>
                <a:cs typeface="Arial Bold"/>
                <a:sym typeface="Arial Bold"/>
              </a:rPr>
              <a:t>Impact socio-économique :</a:t>
            </a:r>
          </a:p>
          <a:p>
            <a:pPr algn="ctr">
              <a:lnSpc>
                <a:spcPts val="2160"/>
              </a:lnSpc>
              <a:spcBef>
                <a:spcPct val="0"/>
              </a:spcBef>
            </a:pPr>
            <a:r>
              <a:rPr lang="en-US" sz="1800" b="1">
                <a:solidFill>
                  <a:srgbClr val="000000"/>
                </a:solidFill>
                <a:latin typeface="Arial Bold"/>
                <a:ea typeface="Arial Bold"/>
                <a:cs typeface="Arial Bold"/>
                <a:sym typeface="Arial Bold"/>
              </a:rPr>
              <a:t>Hirfa contribuera à la valorisation des artisans et des travailleuses à domicile, en leur offrant une meilleure visibilité et de nouvelles opportunités de revenus.</a:t>
            </a:r>
          </a:p>
          <a:p>
            <a:pPr algn="ctr">
              <a:lnSpc>
                <a:spcPts val="2160"/>
              </a:lnSpc>
              <a:spcBef>
                <a:spcPct val="0"/>
              </a:spcBef>
            </a:pPr>
            <a:r>
              <a:rPr lang="en-US" sz="1800" b="1">
                <a:solidFill>
                  <a:srgbClr val="000000"/>
                </a:solidFill>
                <a:latin typeface="Arial Bold"/>
                <a:ea typeface="Arial Bold"/>
                <a:cs typeface="Arial Bold"/>
                <a:sym typeface="Arial Bold"/>
              </a:rPr>
              <a:t>Le projet soutient ainsi la création d’emplois, la promotion des traditions algériennes et une intégration économique plus inclusive à travers un marché numérique sécurisé et fiable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AutoShape 3"/>
          <p:cNvSpPr/>
          <p:nvPr/>
        </p:nvSpPr>
        <p:spPr>
          <a:xfrm rot="5393451">
            <a:off x="14513787" y="-986352"/>
            <a:ext cx="4547030" cy="0"/>
          </a:xfrm>
          <a:prstGeom prst="line">
            <a:avLst/>
          </a:prstGeom>
          <a:ln w="9525" cap="rnd">
            <a:solidFill>
              <a:srgbClr val="FFFF00"/>
            </a:solidFill>
            <a:prstDash val="solid"/>
            <a:headEnd type="none" w="sm" len="sm"/>
            <a:tailEnd type="none" w="sm" len="sm"/>
          </a:ln>
        </p:spPr>
      </p:sp>
      <p:sp>
        <p:nvSpPr>
          <p:cNvPr id="4" name="AutoShape 4"/>
          <p:cNvSpPr/>
          <p:nvPr/>
        </p:nvSpPr>
        <p:spPr>
          <a:xfrm rot="2674401">
            <a:off x="16600387" y="1725536"/>
            <a:ext cx="1269498" cy="0"/>
          </a:xfrm>
          <a:prstGeom prst="line">
            <a:avLst/>
          </a:prstGeom>
          <a:ln w="9525" cap="rnd">
            <a:solidFill>
              <a:srgbClr val="FFFF00"/>
            </a:solidFill>
            <a:prstDash val="solid"/>
            <a:headEnd type="none" w="sm" len="sm"/>
            <a:tailEnd type="none" w="sm" len="sm"/>
          </a:ln>
        </p:spPr>
      </p:sp>
      <p:sp>
        <p:nvSpPr>
          <p:cNvPr id="5" name="Freeform 5"/>
          <p:cNvSpPr/>
          <p:nvPr/>
        </p:nvSpPr>
        <p:spPr>
          <a:xfrm>
            <a:off x="17630069" y="2116973"/>
            <a:ext cx="391361" cy="395518"/>
          </a:xfrm>
          <a:custGeom>
            <a:avLst/>
            <a:gdLst/>
            <a:ahLst/>
            <a:cxnLst/>
            <a:rect l="l" t="t" r="r" b="b"/>
            <a:pathLst>
              <a:path w="391361" h="395518">
                <a:moveTo>
                  <a:pt x="0" y="0"/>
                </a:moveTo>
                <a:lnTo>
                  <a:pt x="391362" y="0"/>
                </a:lnTo>
                <a:lnTo>
                  <a:pt x="391362" y="395518"/>
                </a:lnTo>
                <a:lnTo>
                  <a:pt x="0" y="3955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2961585" y="8250051"/>
            <a:ext cx="558442" cy="2437928"/>
          </a:xfrm>
          <a:custGeom>
            <a:avLst/>
            <a:gdLst/>
            <a:ahLst/>
            <a:cxnLst/>
            <a:rect l="l" t="t" r="r" b="b"/>
            <a:pathLst>
              <a:path w="558442" h="2437928">
                <a:moveTo>
                  <a:pt x="0" y="0"/>
                </a:moveTo>
                <a:lnTo>
                  <a:pt x="558442" y="0"/>
                </a:lnTo>
                <a:lnTo>
                  <a:pt x="558442" y="2437928"/>
                </a:lnTo>
                <a:lnTo>
                  <a:pt x="0" y="24379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7" name="Group 7"/>
          <p:cNvGrpSpPr/>
          <p:nvPr/>
        </p:nvGrpSpPr>
        <p:grpSpPr>
          <a:xfrm rot="-5400000">
            <a:off x="1014670" y="1265494"/>
            <a:ext cx="456150" cy="394500"/>
            <a:chOff x="0" y="0"/>
            <a:chExt cx="608200" cy="526000"/>
          </a:xfrm>
        </p:grpSpPr>
        <p:sp>
          <p:nvSpPr>
            <p:cNvPr id="8" name="Freeform 8"/>
            <p:cNvSpPr/>
            <p:nvPr/>
          </p:nvSpPr>
          <p:spPr>
            <a:xfrm>
              <a:off x="0" y="0"/>
              <a:ext cx="608203" cy="526034"/>
            </a:xfrm>
            <a:custGeom>
              <a:avLst/>
              <a:gdLst/>
              <a:ahLst/>
              <a:cxnLst/>
              <a:rect l="l" t="t" r="r" b="b"/>
              <a:pathLst>
                <a:path w="608203" h="526034">
                  <a:moveTo>
                    <a:pt x="0" y="0"/>
                  </a:moveTo>
                  <a:lnTo>
                    <a:pt x="608203" y="0"/>
                  </a:lnTo>
                  <a:lnTo>
                    <a:pt x="304038" y="526034"/>
                  </a:lnTo>
                  <a:close/>
                </a:path>
              </a:pathLst>
            </a:custGeom>
            <a:solidFill>
              <a:srgbClr val="FFFF00"/>
            </a:solidFill>
          </p:spPr>
        </p:sp>
      </p:grpSp>
      <p:sp>
        <p:nvSpPr>
          <p:cNvPr id="9" name="TextBox 9"/>
          <p:cNvSpPr txBox="1"/>
          <p:nvPr/>
        </p:nvSpPr>
        <p:spPr>
          <a:xfrm>
            <a:off x="1531425" y="962425"/>
            <a:ext cx="15225150" cy="981600"/>
          </a:xfrm>
          <a:prstGeom prst="rect">
            <a:avLst/>
          </a:prstGeom>
        </p:spPr>
        <p:txBody>
          <a:bodyPr lIns="0" tIns="0" rIns="0" bIns="0" rtlCol="0" anchor="t">
            <a:spAutoFit/>
          </a:bodyPr>
          <a:lstStyle/>
          <a:p>
            <a:pPr algn="l">
              <a:lnSpc>
                <a:spcPts val="6240"/>
              </a:lnSpc>
            </a:pPr>
            <a:r>
              <a:rPr lang="en-US" sz="5200" b="1">
                <a:solidFill>
                  <a:srgbClr val="FFFFFF"/>
                </a:solidFill>
                <a:latin typeface="Arial Bold"/>
                <a:ea typeface="Arial Bold"/>
                <a:cs typeface="Arial Bold"/>
                <a:sym typeface="Arial Bold"/>
              </a:rPr>
              <a:t>Conclusion</a:t>
            </a:r>
          </a:p>
        </p:txBody>
      </p:sp>
      <p:sp>
        <p:nvSpPr>
          <p:cNvPr id="10" name="Freeform 10"/>
          <p:cNvSpPr/>
          <p:nvPr/>
        </p:nvSpPr>
        <p:spPr>
          <a:xfrm>
            <a:off x="10143372" y="1322562"/>
            <a:ext cx="5260274" cy="746956"/>
          </a:xfrm>
          <a:custGeom>
            <a:avLst/>
            <a:gdLst/>
            <a:ahLst/>
            <a:cxnLst/>
            <a:rect l="l" t="t" r="r" b="b"/>
            <a:pathLst>
              <a:path w="5260274" h="746956">
                <a:moveTo>
                  <a:pt x="0" y="0"/>
                </a:moveTo>
                <a:lnTo>
                  <a:pt x="5260274" y="0"/>
                </a:lnTo>
                <a:lnTo>
                  <a:pt x="5260274" y="746956"/>
                </a:lnTo>
                <a:lnTo>
                  <a:pt x="0" y="74695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1960698" y="8760530"/>
            <a:ext cx="5693280" cy="1526468"/>
          </a:xfrm>
          <a:custGeom>
            <a:avLst/>
            <a:gdLst/>
            <a:ahLst/>
            <a:cxnLst/>
            <a:rect l="l" t="t" r="r" b="b"/>
            <a:pathLst>
              <a:path w="5693280" h="1526468">
                <a:moveTo>
                  <a:pt x="0" y="0"/>
                </a:moveTo>
                <a:lnTo>
                  <a:pt x="5693280" y="0"/>
                </a:lnTo>
                <a:lnTo>
                  <a:pt x="5693280" y="1526468"/>
                </a:lnTo>
                <a:lnTo>
                  <a:pt x="0" y="15264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2" name="AutoShape 12"/>
          <p:cNvSpPr/>
          <p:nvPr/>
        </p:nvSpPr>
        <p:spPr>
          <a:xfrm rot="5383348">
            <a:off x="14950790" y="5600168"/>
            <a:ext cx="5364863" cy="0"/>
          </a:xfrm>
          <a:prstGeom prst="line">
            <a:avLst/>
          </a:prstGeom>
          <a:ln w="19050" cap="rnd">
            <a:solidFill>
              <a:srgbClr val="002060"/>
            </a:solidFill>
            <a:prstDash val="solid"/>
            <a:headEnd type="none" w="sm" len="sm"/>
            <a:tailEnd type="none" w="sm" len="sm"/>
          </a:ln>
        </p:spPr>
      </p:sp>
      <p:sp>
        <p:nvSpPr>
          <p:cNvPr id="13" name="AutoShape 13"/>
          <p:cNvSpPr/>
          <p:nvPr/>
        </p:nvSpPr>
        <p:spPr>
          <a:xfrm rot="2674620">
            <a:off x="16348575" y="2410025"/>
            <a:ext cx="1515662" cy="0"/>
          </a:xfrm>
          <a:prstGeom prst="line">
            <a:avLst/>
          </a:prstGeom>
          <a:ln w="19050" cap="rnd">
            <a:solidFill>
              <a:srgbClr val="002060"/>
            </a:solidFill>
            <a:prstDash val="solid"/>
            <a:headEnd type="none" w="sm" len="sm"/>
            <a:tailEnd type="none" w="sm" len="sm"/>
          </a:ln>
        </p:spPr>
      </p:sp>
      <p:sp>
        <p:nvSpPr>
          <p:cNvPr id="14" name="Freeform 14"/>
          <p:cNvSpPr/>
          <p:nvPr/>
        </p:nvSpPr>
        <p:spPr>
          <a:xfrm>
            <a:off x="16257795" y="1545136"/>
            <a:ext cx="408686" cy="412842"/>
          </a:xfrm>
          <a:custGeom>
            <a:avLst/>
            <a:gdLst/>
            <a:ahLst/>
            <a:cxnLst/>
            <a:rect l="l" t="t" r="r" b="b"/>
            <a:pathLst>
              <a:path w="408686" h="412842">
                <a:moveTo>
                  <a:pt x="0" y="0"/>
                </a:moveTo>
                <a:lnTo>
                  <a:pt x="408686" y="0"/>
                </a:lnTo>
                <a:lnTo>
                  <a:pt x="408686" y="412843"/>
                </a:lnTo>
                <a:lnTo>
                  <a:pt x="0" y="41284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5" name="Freeform 15"/>
          <p:cNvSpPr/>
          <p:nvPr/>
        </p:nvSpPr>
        <p:spPr>
          <a:xfrm>
            <a:off x="18258344" y="2910762"/>
            <a:ext cx="80112" cy="881760"/>
          </a:xfrm>
          <a:custGeom>
            <a:avLst/>
            <a:gdLst/>
            <a:ahLst/>
            <a:cxnLst/>
            <a:rect l="l" t="t" r="r" b="b"/>
            <a:pathLst>
              <a:path w="80112" h="881760">
                <a:moveTo>
                  <a:pt x="0" y="0"/>
                </a:moveTo>
                <a:lnTo>
                  <a:pt x="80112" y="0"/>
                </a:lnTo>
                <a:lnTo>
                  <a:pt x="80112" y="881760"/>
                </a:lnTo>
                <a:lnTo>
                  <a:pt x="0" y="88176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6" name="Freeform 16"/>
          <p:cNvSpPr/>
          <p:nvPr/>
        </p:nvSpPr>
        <p:spPr>
          <a:xfrm>
            <a:off x="17008271" y="5631847"/>
            <a:ext cx="143382" cy="1007138"/>
          </a:xfrm>
          <a:custGeom>
            <a:avLst/>
            <a:gdLst/>
            <a:ahLst/>
            <a:cxnLst/>
            <a:rect l="l" t="t" r="r" b="b"/>
            <a:pathLst>
              <a:path w="143382" h="1007138">
                <a:moveTo>
                  <a:pt x="0" y="0"/>
                </a:moveTo>
                <a:lnTo>
                  <a:pt x="143382" y="0"/>
                </a:lnTo>
                <a:lnTo>
                  <a:pt x="143382" y="1007138"/>
                </a:lnTo>
                <a:lnTo>
                  <a:pt x="0" y="100713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7" name="AutoShape 17"/>
          <p:cNvSpPr/>
          <p:nvPr/>
        </p:nvSpPr>
        <p:spPr>
          <a:xfrm rot="5383348">
            <a:off x="2616398" y="614346"/>
            <a:ext cx="5364864" cy="0"/>
          </a:xfrm>
          <a:prstGeom prst="line">
            <a:avLst/>
          </a:prstGeom>
          <a:ln w="19050" cap="rnd">
            <a:solidFill>
              <a:srgbClr val="002060"/>
            </a:solidFill>
            <a:prstDash val="solid"/>
            <a:headEnd type="none" w="sm" len="sm"/>
            <a:tailEnd type="none" w="sm" len="sm"/>
          </a:ln>
        </p:spPr>
      </p:sp>
      <p:sp>
        <p:nvSpPr>
          <p:cNvPr id="18" name="AutoShape 18"/>
          <p:cNvSpPr/>
          <p:nvPr/>
        </p:nvSpPr>
        <p:spPr>
          <a:xfrm rot="2674619">
            <a:off x="7731142" y="1141164"/>
            <a:ext cx="1515662" cy="0"/>
          </a:xfrm>
          <a:prstGeom prst="line">
            <a:avLst/>
          </a:prstGeom>
          <a:ln w="19050" cap="rnd">
            <a:solidFill>
              <a:srgbClr val="002060"/>
            </a:solidFill>
            <a:prstDash val="solid"/>
            <a:headEnd type="none" w="sm" len="sm"/>
            <a:tailEnd type="none" w="sm" len="sm"/>
          </a:ln>
        </p:spPr>
      </p:sp>
      <p:grpSp>
        <p:nvGrpSpPr>
          <p:cNvPr id="19" name="Group 19"/>
          <p:cNvGrpSpPr/>
          <p:nvPr/>
        </p:nvGrpSpPr>
        <p:grpSpPr>
          <a:xfrm rot="-10800000">
            <a:off x="8954875" y="1594945"/>
            <a:ext cx="404180" cy="400024"/>
            <a:chOff x="0" y="0"/>
            <a:chExt cx="538907" cy="533365"/>
          </a:xfrm>
        </p:grpSpPr>
        <p:sp>
          <p:nvSpPr>
            <p:cNvPr id="20" name="Freeform 20"/>
            <p:cNvSpPr/>
            <p:nvPr/>
          </p:nvSpPr>
          <p:spPr>
            <a:xfrm>
              <a:off x="0" y="0"/>
              <a:ext cx="566420" cy="560832"/>
            </a:xfrm>
            <a:custGeom>
              <a:avLst/>
              <a:gdLst/>
              <a:ahLst/>
              <a:cxnLst/>
              <a:rect l="l" t="t" r="r" b="b"/>
              <a:pathLst>
                <a:path w="566420" h="560832">
                  <a:moveTo>
                    <a:pt x="50800" y="281178"/>
                  </a:moveTo>
                  <a:cubicBezTo>
                    <a:pt x="50800" y="408305"/>
                    <a:pt x="157480" y="510032"/>
                    <a:pt x="279908" y="510032"/>
                  </a:cubicBezTo>
                  <a:lnTo>
                    <a:pt x="279908" y="535432"/>
                  </a:lnTo>
                  <a:lnTo>
                    <a:pt x="279908" y="510032"/>
                  </a:lnTo>
                  <a:cubicBezTo>
                    <a:pt x="408305" y="510032"/>
                    <a:pt x="515620" y="407797"/>
                    <a:pt x="515620" y="281178"/>
                  </a:cubicBezTo>
                  <a:lnTo>
                    <a:pt x="541020" y="281178"/>
                  </a:lnTo>
                  <a:lnTo>
                    <a:pt x="515620" y="281178"/>
                  </a:lnTo>
                  <a:cubicBezTo>
                    <a:pt x="515620" y="154432"/>
                    <a:pt x="408051" y="50800"/>
                    <a:pt x="279908" y="50800"/>
                  </a:cubicBezTo>
                  <a:lnTo>
                    <a:pt x="279908" y="25400"/>
                  </a:lnTo>
                  <a:lnTo>
                    <a:pt x="279908" y="50800"/>
                  </a:lnTo>
                  <a:cubicBezTo>
                    <a:pt x="157734" y="50800"/>
                    <a:pt x="50800" y="153924"/>
                    <a:pt x="50800" y="281178"/>
                  </a:cubicBezTo>
                  <a:lnTo>
                    <a:pt x="25400" y="281178"/>
                  </a:lnTo>
                  <a:lnTo>
                    <a:pt x="50800" y="281178"/>
                  </a:lnTo>
                  <a:moveTo>
                    <a:pt x="0" y="281178"/>
                  </a:moveTo>
                  <a:cubicBezTo>
                    <a:pt x="0" y="125476"/>
                    <a:pt x="130048" y="0"/>
                    <a:pt x="279908" y="0"/>
                  </a:cubicBezTo>
                  <a:cubicBezTo>
                    <a:pt x="434848" y="0"/>
                    <a:pt x="566420" y="124968"/>
                    <a:pt x="566420" y="281178"/>
                  </a:cubicBezTo>
                  <a:cubicBezTo>
                    <a:pt x="566420" y="437515"/>
                    <a:pt x="434594" y="560832"/>
                    <a:pt x="279908" y="560832"/>
                  </a:cubicBezTo>
                  <a:cubicBezTo>
                    <a:pt x="130175" y="560832"/>
                    <a:pt x="0" y="437134"/>
                    <a:pt x="0" y="281178"/>
                  </a:cubicBezTo>
                  <a:close/>
                </a:path>
              </a:pathLst>
            </a:custGeom>
            <a:solidFill>
              <a:srgbClr val="002060"/>
            </a:solidFill>
          </p:spPr>
        </p:sp>
      </p:grpSp>
      <p:sp>
        <p:nvSpPr>
          <p:cNvPr id="21" name="AutoShape 21"/>
          <p:cNvSpPr/>
          <p:nvPr/>
        </p:nvSpPr>
        <p:spPr>
          <a:xfrm rot="5388880">
            <a:off x="-2108147" y="4838468"/>
            <a:ext cx="5356166" cy="0"/>
          </a:xfrm>
          <a:prstGeom prst="line">
            <a:avLst/>
          </a:prstGeom>
          <a:ln w="19050" cap="rnd">
            <a:solidFill>
              <a:srgbClr val="002060"/>
            </a:solidFill>
            <a:prstDash val="solid"/>
            <a:headEnd type="none" w="sm" len="sm"/>
            <a:tailEnd type="none" w="sm" len="sm"/>
          </a:ln>
        </p:spPr>
      </p:sp>
      <p:sp>
        <p:nvSpPr>
          <p:cNvPr id="22" name="AutoShape 22"/>
          <p:cNvSpPr/>
          <p:nvPr/>
        </p:nvSpPr>
        <p:spPr>
          <a:xfrm rot="2674413">
            <a:off x="345046" y="8028611"/>
            <a:ext cx="1503412" cy="0"/>
          </a:xfrm>
          <a:prstGeom prst="line">
            <a:avLst/>
          </a:prstGeom>
          <a:ln w="19050" cap="rnd">
            <a:solidFill>
              <a:srgbClr val="002060"/>
            </a:solidFill>
            <a:prstDash val="solid"/>
            <a:headEnd type="none" w="sm" len="sm"/>
            <a:tailEnd type="none" w="sm" len="sm"/>
          </a:ln>
        </p:spPr>
      </p:sp>
      <p:sp>
        <p:nvSpPr>
          <p:cNvPr id="23" name="Freeform 23"/>
          <p:cNvSpPr/>
          <p:nvPr/>
        </p:nvSpPr>
        <p:spPr>
          <a:xfrm>
            <a:off x="1515022" y="8478052"/>
            <a:ext cx="451996" cy="456152"/>
          </a:xfrm>
          <a:custGeom>
            <a:avLst/>
            <a:gdLst/>
            <a:ahLst/>
            <a:cxnLst/>
            <a:rect l="l" t="t" r="r" b="b"/>
            <a:pathLst>
              <a:path w="451996" h="456152">
                <a:moveTo>
                  <a:pt x="0" y="0"/>
                </a:moveTo>
                <a:lnTo>
                  <a:pt x="451996" y="0"/>
                </a:lnTo>
                <a:lnTo>
                  <a:pt x="451996" y="456153"/>
                </a:lnTo>
                <a:lnTo>
                  <a:pt x="0" y="45615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24" name="AutoShape 24"/>
          <p:cNvSpPr/>
          <p:nvPr/>
        </p:nvSpPr>
        <p:spPr>
          <a:xfrm rot="5383348">
            <a:off x="12438202" y="12941594"/>
            <a:ext cx="5364863" cy="0"/>
          </a:xfrm>
          <a:prstGeom prst="line">
            <a:avLst/>
          </a:prstGeom>
          <a:ln w="19050" cap="rnd">
            <a:solidFill>
              <a:srgbClr val="002060"/>
            </a:solidFill>
            <a:prstDash val="solid"/>
            <a:headEnd type="none" w="sm" len="sm"/>
            <a:tailEnd type="none" w="sm" len="sm"/>
          </a:ln>
        </p:spPr>
      </p:sp>
      <p:sp>
        <p:nvSpPr>
          <p:cNvPr id="25" name="AutoShape 25"/>
          <p:cNvSpPr/>
          <p:nvPr/>
        </p:nvSpPr>
        <p:spPr>
          <a:xfrm rot="2674620">
            <a:off x="13835987" y="9751451"/>
            <a:ext cx="1515662" cy="0"/>
          </a:xfrm>
          <a:prstGeom prst="line">
            <a:avLst/>
          </a:prstGeom>
          <a:ln w="19050" cap="rnd">
            <a:solidFill>
              <a:srgbClr val="002060"/>
            </a:solidFill>
            <a:prstDash val="solid"/>
            <a:headEnd type="none" w="sm" len="sm"/>
            <a:tailEnd type="none" w="sm" len="sm"/>
          </a:ln>
        </p:spPr>
      </p:sp>
      <p:sp>
        <p:nvSpPr>
          <p:cNvPr id="26" name="Freeform 26"/>
          <p:cNvSpPr/>
          <p:nvPr/>
        </p:nvSpPr>
        <p:spPr>
          <a:xfrm>
            <a:off x="13745207" y="8886562"/>
            <a:ext cx="408686" cy="412842"/>
          </a:xfrm>
          <a:custGeom>
            <a:avLst/>
            <a:gdLst/>
            <a:ahLst/>
            <a:cxnLst/>
            <a:rect l="l" t="t" r="r" b="b"/>
            <a:pathLst>
              <a:path w="408686" h="412842">
                <a:moveTo>
                  <a:pt x="0" y="0"/>
                </a:moveTo>
                <a:lnTo>
                  <a:pt x="408686" y="0"/>
                </a:lnTo>
                <a:lnTo>
                  <a:pt x="408686" y="412843"/>
                </a:lnTo>
                <a:lnTo>
                  <a:pt x="0" y="41284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7" name="TextBox 27"/>
          <p:cNvSpPr txBox="1"/>
          <p:nvPr/>
        </p:nvSpPr>
        <p:spPr>
          <a:xfrm>
            <a:off x="561274" y="2150874"/>
            <a:ext cx="17058955" cy="7458075"/>
          </a:xfrm>
          <a:prstGeom prst="rect">
            <a:avLst/>
          </a:prstGeom>
        </p:spPr>
        <p:txBody>
          <a:bodyPr lIns="0" tIns="0" rIns="0" bIns="0" rtlCol="0" anchor="t">
            <a:spAutoFit/>
          </a:bodyPr>
          <a:lstStyle/>
          <a:p>
            <a:pPr algn="ctr">
              <a:lnSpc>
                <a:spcPts val="3240"/>
              </a:lnSpc>
              <a:spcBef>
                <a:spcPct val="0"/>
              </a:spcBef>
            </a:pPr>
            <a:r>
              <a:rPr lang="en-US" sz="2700" b="1" u="sng">
                <a:solidFill>
                  <a:srgbClr val="000000"/>
                </a:solidFill>
                <a:latin typeface="Arial Bold"/>
                <a:ea typeface="Arial Bold"/>
                <a:cs typeface="Arial Bold"/>
                <a:sym typeface="Arial Bold"/>
              </a:rPr>
              <a:t>conclusion – Pourquoi notre projet va réussir</a:t>
            </a:r>
          </a:p>
          <a:p>
            <a:pPr algn="ctr">
              <a:lnSpc>
                <a:spcPts val="3120"/>
              </a:lnSpc>
              <a:spcBef>
                <a:spcPct val="0"/>
              </a:spcBef>
            </a:pPr>
            <a:endParaRPr lang="en-US" sz="2700" b="1" u="sng">
              <a:solidFill>
                <a:srgbClr val="000000"/>
              </a:solidFill>
              <a:latin typeface="Arial Bold"/>
              <a:ea typeface="Arial Bold"/>
              <a:cs typeface="Arial Bold"/>
              <a:sym typeface="Arial Bold"/>
            </a:endParaRPr>
          </a:p>
          <a:p>
            <a:pPr algn="ctr">
              <a:lnSpc>
                <a:spcPts val="3120"/>
              </a:lnSpc>
              <a:spcBef>
                <a:spcPct val="0"/>
              </a:spcBef>
            </a:pPr>
            <a:r>
              <a:rPr lang="en-US" sz="2600" b="1">
                <a:solidFill>
                  <a:srgbClr val="000000"/>
                </a:solidFill>
                <a:latin typeface="Arial Bold"/>
                <a:ea typeface="Arial Bold"/>
                <a:cs typeface="Arial Bold"/>
                <a:sym typeface="Arial Bold"/>
              </a:rPr>
              <a:t>En conclusion, Hirfa se distingue par sa vision claire et son impact social fort.</a:t>
            </a:r>
          </a:p>
          <a:p>
            <a:pPr algn="ctr">
              <a:lnSpc>
                <a:spcPts val="3120"/>
              </a:lnSpc>
              <a:spcBef>
                <a:spcPct val="0"/>
              </a:spcBef>
            </a:pPr>
            <a:r>
              <a:rPr lang="en-US" sz="2600" b="1">
                <a:solidFill>
                  <a:srgbClr val="000000"/>
                </a:solidFill>
                <a:latin typeface="Arial Bold"/>
                <a:ea typeface="Arial Bold"/>
                <a:cs typeface="Arial Bold"/>
                <a:sym typeface="Arial Bold"/>
              </a:rPr>
              <a:t>C’est un projet né d’un besoin réel : faciliter la rencontre entre les artisans et les clients dans un environnement sécurisé et accessible à tous.</a:t>
            </a:r>
          </a:p>
          <a:p>
            <a:pPr algn="ctr">
              <a:lnSpc>
                <a:spcPts val="3120"/>
              </a:lnSpc>
              <a:spcBef>
                <a:spcPct val="0"/>
              </a:spcBef>
            </a:pPr>
            <a:r>
              <a:rPr lang="en-US" sz="2600" b="1">
                <a:solidFill>
                  <a:srgbClr val="000000"/>
                </a:solidFill>
                <a:latin typeface="Arial Bold"/>
                <a:ea typeface="Arial Bold"/>
                <a:cs typeface="Arial Bold"/>
                <a:sym typeface="Arial Bold"/>
              </a:rPr>
              <a:t>Il combine innovation digitale, valorisation du savoir-faire local, et autonomisation économique des femmes et des artisans.</a:t>
            </a:r>
          </a:p>
          <a:p>
            <a:pPr algn="ctr">
              <a:lnSpc>
                <a:spcPts val="3120"/>
              </a:lnSpc>
              <a:spcBef>
                <a:spcPct val="0"/>
              </a:spcBef>
            </a:pPr>
            <a:endParaRPr lang="en-US" sz="2600" b="1">
              <a:solidFill>
                <a:srgbClr val="000000"/>
              </a:solidFill>
              <a:latin typeface="Arial Bold"/>
              <a:ea typeface="Arial Bold"/>
              <a:cs typeface="Arial Bold"/>
              <a:sym typeface="Arial Bold"/>
            </a:endParaRPr>
          </a:p>
          <a:p>
            <a:pPr algn="ctr">
              <a:lnSpc>
                <a:spcPts val="3120"/>
              </a:lnSpc>
              <a:spcBef>
                <a:spcPct val="0"/>
              </a:spcBef>
            </a:pPr>
            <a:r>
              <a:rPr lang="en-US" sz="2600" b="1">
                <a:solidFill>
                  <a:srgbClr val="000000"/>
                </a:solidFill>
                <a:latin typeface="Arial Bold"/>
                <a:ea typeface="Arial Bold"/>
                <a:cs typeface="Arial Bold"/>
                <a:sym typeface="Arial Bold"/>
              </a:rPr>
              <a:t>Grâce à la simplicité de son concept, à la demande croissante de services locaux et à la digitalisation rapide du pays, Hirfa possède tous les atouts pour réussir.</a:t>
            </a:r>
          </a:p>
          <a:p>
            <a:pPr algn="ctr">
              <a:lnSpc>
                <a:spcPts val="3120"/>
              </a:lnSpc>
              <a:spcBef>
                <a:spcPct val="0"/>
              </a:spcBef>
            </a:pPr>
            <a:r>
              <a:rPr lang="en-US" sz="2600" b="1">
                <a:solidFill>
                  <a:srgbClr val="000000"/>
                </a:solidFill>
                <a:latin typeface="Arial Bold"/>
                <a:ea typeface="Arial Bold"/>
                <a:cs typeface="Arial Bold"/>
                <a:sym typeface="Arial Bold"/>
              </a:rPr>
              <a:t>Nous croyons fermement en son potentiel, car il ne s’agit pas seulement d’une application, mais d’un pont entre la tradition et la modernité, entre le talent caché et la reconnaissance publique.</a:t>
            </a:r>
          </a:p>
          <a:p>
            <a:pPr algn="ctr">
              <a:lnSpc>
                <a:spcPts val="3120"/>
              </a:lnSpc>
              <a:spcBef>
                <a:spcPct val="0"/>
              </a:spcBef>
            </a:pPr>
            <a:endParaRPr lang="en-US" sz="2600" b="1">
              <a:solidFill>
                <a:srgbClr val="000000"/>
              </a:solidFill>
              <a:latin typeface="Arial Bold"/>
              <a:ea typeface="Arial Bold"/>
              <a:cs typeface="Arial Bold"/>
              <a:sym typeface="Arial Bold"/>
            </a:endParaRPr>
          </a:p>
          <a:p>
            <a:pPr algn="ctr">
              <a:lnSpc>
                <a:spcPts val="3120"/>
              </a:lnSpc>
              <a:spcBef>
                <a:spcPct val="0"/>
              </a:spcBef>
            </a:pPr>
            <a:r>
              <a:rPr lang="en-US" sz="2600" b="1">
                <a:solidFill>
                  <a:srgbClr val="000000"/>
                </a:solidFill>
                <a:latin typeface="Arial Bold"/>
                <a:ea typeface="Arial Bold"/>
                <a:cs typeface="Arial Bold"/>
                <a:sym typeface="Arial Bold"/>
              </a:rPr>
              <a:t>Notre ambition est claire : faire de Hirfa une référence nationale qui met les trésors de nos traditions entre les mains de chaque citoyen, dans son téléphone. 📱✨ </a:t>
            </a:r>
          </a:p>
          <a:p>
            <a:pPr algn="ctr">
              <a:lnSpc>
                <a:spcPts val="3120"/>
              </a:lnSpc>
              <a:spcBef>
                <a:spcPct val="0"/>
              </a:spcBef>
            </a:pPr>
            <a:r>
              <a:rPr lang="en-US" sz="2600" b="1">
                <a:solidFill>
                  <a:srgbClr val="000000"/>
                </a:solidFill>
                <a:latin typeface="Arial Bold"/>
                <a:ea typeface="Arial Bold"/>
                <a:cs typeface="Arial Bold"/>
                <a:sym typeface="Arial Bold"/>
              </a:rPr>
              <a:t>Je vous remercie sincèrement pour votre attention et le temps que vous m’avez accordé. Ce fut un plaisir de vous présenter mon projet Hirfa</a:t>
            </a:r>
          </a:p>
          <a:p>
            <a:pPr algn="ctr">
              <a:lnSpc>
                <a:spcPts val="3120"/>
              </a:lnSpc>
              <a:spcBef>
                <a:spcPct val="0"/>
              </a:spcBef>
            </a:pPr>
            <a:endParaRPr lang="en-US" sz="2600" b="1">
              <a:solidFill>
                <a:srgbClr val="000000"/>
              </a:solidFill>
              <a:latin typeface="Arial Bold"/>
              <a:ea typeface="Arial Bold"/>
              <a:cs typeface="Arial Bold"/>
              <a:sym typeface="Arial Bold"/>
            </a:endParaRPr>
          </a:p>
          <a:p>
            <a:pPr algn="ctr">
              <a:lnSpc>
                <a:spcPts val="3120"/>
              </a:lnSpc>
              <a:spcBef>
                <a:spcPct val="0"/>
              </a:spcBef>
            </a:pPr>
            <a:endParaRPr lang="en-US" sz="2600" b="1">
              <a:solidFill>
                <a:srgbClr val="000000"/>
              </a:solidFill>
              <a:latin typeface="Arial Bold"/>
              <a:ea typeface="Arial Bold"/>
              <a:cs typeface="Arial Bold"/>
              <a:sym typeface="Arial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10</Slides>
  <Notes>8</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 Incubator ESMT.Fr.pptx</dc:title>
  <cp:lastModifiedBy>hibaghofranebettayeb@gmail.com</cp:lastModifiedBy>
  <cp:revision>2</cp:revision>
  <dcterms:created xsi:type="dcterms:W3CDTF">2006-08-16T00:00:00Z</dcterms:created>
  <dcterms:modified xsi:type="dcterms:W3CDTF">2025-10-24T22:23:54Z</dcterms:modified>
  <dc:identifier>DAG2vLaZA1o</dc:identifier>
</cp:coreProperties>
</file>